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7" r:id="rId5"/>
    <p:sldId id="259" r:id="rId6"/>
    <p:sldId id="293" r:id="rId7"/>
    <p:sldId id="317" r:id="rId8"/>
    <p:sldId id="263" r:id="rId9"/>
    <p:sldId id="262" r:id="rId10"/>
    <p:sldId id="307" r:id="rId11"/>
    <p:sldId id="294" r:id="rId12"/>
    <p:sldId id="295" r:id="rId13"/>
    <p:sldId id="313" r:id="rId14"/>
    <p:sldId id="309" r:id="rId15"/>
    <p:sldId id="299" r:id="rId16"/>
    <p:sldId id="312" r:id="rId17"/>
    <p:sldId id="298" r:id="rId18"/>
    <p:sldId id="275" r:id="rId19"/>
    <p:sldId id="316" r:id="rId20"/>
    <p:sldId id="314" r:id="rId21"/>
    <p:sldId id="271" r:id="rId22"/>
    <p:sldId id="31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2A018-AF6A-354E-491C-1E591153ED57}" name="Osborne, James R MCPO USN DCNO N1 (USA)" initials="O(" userId="S::james.r.osborne.mil@us.navy.mil::db38b5b9-a24d-48a5-8eba-4cddad04ac1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A921C4-5DD8-4391-84F5-F868FC07B810}" v="3" dt="2025-12-08T16:20:32.9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975" autoAdjust="0"/>
  </p:normalViewPr>
  <p:slideViewPr>
    <p:cSldViewPr snapToGrid="0">
      <p:cViewPr varScale="1">
        <p:scale>
          <a:sx n="92" d="100"/>
          <a:sy n="92" d="100"/>
        </p:scale>
        <p:origin x="127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lagher, Vicky A CTR USN COMNAVPERSCOM MIL TN (USA)" userId="11f32b14-0284-44a9-82b6-d4dae0c9ebba" providerId="ADAL" clId="{D6362949-8DCE-4E06-9951-05047E9CC906}"/>
    <pc:docChg chg="modSld">
      <pc:chgData name="Gallagher, Vicky A CTR USN COMNAVPERSCOM MIL TN (USA)" userId="11f32b14-0284-44a9-82b6-d4dae0c9ebba" providerId="ADAL" clId="{D6362949-8DCE-4E06-9951-05047E9CC906}" dt="2025-12-08T16:49:36.755" v="1" actId="1076"/>
      <pc:docMkLst>
        <pc:docMk/>
      </pc:docMkLst>
      <pc:sldChg chg="modSp mod">
        <pc:chgData name="Gallagher, Vicky A CTR USN COMNAVPERSCOM MIL TN (USA)" userId="11f32b14-0284-44a9-82b6-d4dae0c9ebba" providerId="ADAL" clId="{D6362949-8DCE-4E06-9951-05047E9CC906}" dt="2025-12-08T16:49:36.755" v="1" actId="1076"/>
        <pc:sldMkLst>
          <pc:docMk/>
          <pc:sldMk cId="2871540924" sldId="298"/>
        </pc:sldMkLst>
        <pc:picChg chg="mod">
          <ac:chgData name="Gallagher, Vicky A CTR USN COMNAVPERSCOM MIL TN (USA)" userId="11f32b14-0284-44a9-82b6-d4dae0c9ebba" providerId="ADAL" clId="{D6362949-8DCE-4E06-9951-05047E9CC906}" dt="2025-12-08T16:49:36.755" v="1" actId="1076"/>
          <ac:picMkLst>
            <pc:docMk/>
            <pc:sldMk cId="2871540924" sldId="298"/>
            <ac:picMk id="3" creationId="{A0318605-181A-0CBB-F874-19EBA40FF948}"/>
          </ac:picMkLst>
        </pc:picChg>
      </pc:sldChg>
      <pc:sldChg chg="modSp mod">
        <pc:chgData name="Gallagher, Vicky A CTR USN COMNAVPERSCOM MIL TN (USA)" userId="11f32b14-0284-44a9-82b6-d4dae0c9ebba" providerId="ADAL" clId="{D6362949-8DCE-4E06-9951-05047E9CC906}" dt="2025-12-08T16:49:28.700" v="0" actId="1076"/>
        <pc:sldMkLst>
          <pc:docMk/>
          <pc:sldMk cId="834819959" sldId="312"/>
        </pc:sldMkLst>
        <pc:picChg chg="mod">
          <ac:chgData name="Gallagher, Vicky A CTR USN COMNAVPERSCOM MIL TN (USA)" userId="11f32b14-0284-44a9-82b6-d4dae0c9ebba" providerId="ADAL" clId="{D6362949-8DCE-4E06-9951-05047E9CC906}" dt="2025-12-08T16:49:28.700" v="0" actId="1076"/>
          <ac:picMkLst>
            <pc:docMk/>
            <pc:sldMk cId="834819959" sldId="312"/>
            <ac:picMk id="5" creationId="{846319B1-9D42-9411-9A0E-1D45078055A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DEF4B-ABBF-429A-955E-AEC2731BA73D}"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62EB75-4AE8-4F60-A0B5-3C4B17BC3BB9}" type="slidenum">
              <a:rPr lang="en-US" smtClean="0"/>
              <a:t>‹#›</a:t>
            </a:fld>
            <a:endParaRPr lang="en-US"/>
          </a:p>
        </p:txBody>
      </p:sp>
    </p:spTree>
    <p:extLst>
      <p:ext uri="{BB962C8B-B14F-4D97-AF65-F5344CB8AC3E}">
        <p14:creationId xmlns:p14="http://schemas.microsoft.com/office/powerpoint/2010/main" val="3394494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Suggested Time Required: 14 hours</a:t>
            </a:r>
          </a:p>
        </p:txBody>
      </p:sp>
      <p:sp>
        <p:nvSpPr>
          <p:cNvPr id="4" name="Slide Number Placeholder 3"/>
          <p:cNvSpPr>
            <a:spLocks noGrp="1"/>
          </p:cNvSpPr>
          <p:nvPr>
            <p:ph type="sldNum" sz="quarter" idx="10"/>
          </p:nvPr>
        </p:nvSpPr>
        <p:spPr/>
        <p:txBody>
          <a:bodyPr/>
          <a:lstStyle/>
          <a:p>
            <a:fld id="{D5ACEE01-41AF-2A4D-9C8A-1F63ADF14122}" type="slidenum">
              <a:rPr lang="en-US" smtClean="0"/>
              <a:t>1</a:t>
            </a:fld>
            <a:endParaRPr lang="en-US"/>
          </a:p>
        </p:txBody>
      </p:sp>
    </p:spTree>
    <p:extLst>
      <p:ext uri="{BB962C8B-B14F-4D97-AF65-F5344CB8AC3E}">
        <p14:creationId xmlns:p14="http://schemas.microsoft.com/office/powerpoint/2010/main" val="325722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latin typeface="Tahoma"/>
                <a:ea typeface="Tahoma"/>
                <a:cs typeface="Tahoma"/>
              </a:rPr>
              <a:t>In addition</a:t>
            </a:r>
            <a:r>
              <a:rPr lang="en-US" baseline="0">
                <a:latin typeface="Tahoma"/>
                <a:ea typeface="Tahoma"/>
                <a:cs typeface="Tahoma"/>
              </a:rPr>
              <a:t> to above, self-assessment can be conducted locally during turnover of duties between DEPT/DIV CC’s and </a:t>
            </a:r>
            <a:r>
              <a:rPr lang="en-US">
                <a:latin typeface="Tahoma"/>
                <a:ea typeface="Tahoma"/>
                <a:cs typeface="Tahoma"/>
              </a:rPr>
              <a:t>retain </a:t>
            </a:r>
            <a:r>
              <a:rPr lang="en-US" baseline="0">
                <a:latin typeface="Tahoma"/>
                <a:ea typeface="Tahoma"/>
                <a:cs typeface="Tahoma"/>
              </a:rPr>
              <a:t>with CCC. Always refer to latest NAVADMIN and message from TYCOM as it relates to REA and CCOY requirements.</a:t>
            </a:r>
            <a:endParaRPr lang="en-US">
              <a:latin typeface="Tahoma"/>
              <a:ea typeface="Tahoma"/>
              <a:cs typeface="Tahoma"/>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11</a:t>
            </a:fld>
            <a:endParaRPr lang="en-US"/>
          </a:p>
        </p:txBody>
      </p:sp>
    </p:spTree>
    <p:extLst>
      <p:ext uri="{BB962C8B-B14F-4D97-AF65-F5344CB8AC3E}">
        <p14:creationId xmlns:p14="http://schemas.microsoft.com/office/powerpoint/2010/main" val="4169817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latin typeface="Tahoma" panose="020B0604030504040204" pitchFamily="34" charset="0"/>
                <a:ea typeface="Tahoma" panose="020B0604030504040204" pitchFamily="34" charset="0"/>
                <a:cs typeface="Tahoma" panose="020B0604030504040204" pitchFamily="34" charset="0"/>
              </a:rPr>
              <a:t>FACILITATOR GUIDE:</a:t>
            </a:r>
          </a:p>
          <a:p>
            <a:pPr marL="171450" marR="0" lvl="0" indent="-171450" algn="l" defTabSz="914400" rtl="0" eaLnBrk="1" fontAlgn="auto" latinLnBrk="0" hangingPunct="1">
              <a:lnSpc>
                <a:spcPct val="100000"/>
              </a:lnSpc>
              <a:spcBef>
                <a:spcPts val="0"/>
              </a:spcBef>
              <a:spcAft>
                <a:spcPts val="0"/>
              </a:spcAft>
              <a:buClrTx/>
              <a:buSzTx/>
              <a:buFont typeface="Wingdings"/>
              <a:buChar char="§"/>
              <a:tabLst/>
              <a:defRPr/>
            </a:pPr>
            <a:r>
              <a:rPr lang="en-US">
                <a:latin typeface="Tahoma"/>
                <a:ea typeface="Tahoma"/>
                <a:cs typeface="Tahoma"/>
              </a:rPr>
              <a:t>Communicate with your Triad to determine an inspection date that works best with the command’s schedule</a:t>
            </a:r>
          </a:p>
          <a:p>
            <a:pPr marL="171450" marR="0" lvl="0" indent="-171450" algn="l" defTabSz="914400" rtl="0" eaLnBrk="1" fontAlgn="auto" latinLnBrk="0" hangingPunct="1">
              <a:lnSpc>
                <a:spcPct val="100000"/>
              </a:lnSpc>
              <a:spcBef>
                <a:spcPts val="0"/>
              </a:spcBef>
              <a:spcAft>
                <a:spcPts val="0"/>
              </a:spcAft>
              <a:buClrTx/>
              <a:buSzTx/>
              <a:buFont typeface="Wingdings"/>
              <a:buChar char="§"/>
              <a:tabLst/>
              <a:defRPr/>
            </a:pPr>
            <a:r>
              <a:rPr lang="en-US">
                <a:latin typeface="Tahoma"/>
                <a:ea typeface="Tahoma"/>
                <a:cs typeface="Tahoma"/>
              </a:rPr>
              <a:t>Coordinate availability with your ISIC/TYCOM to confirm an inspection date</a:t>
            </a:r>
          </a:p>
          <a:p>
            <a:pPr marL="171450" marR="0" lvl="0" indent="-171450" algn="l" defTabSz="914400" rtl="0" eaLnBrk="1" fontAlgn="auto" latinLnBrk="0" hangingPunct="1">
              <a:lnSpc>
                <a:spcPct val="100000"/>
              </a:lnSpc>
              <a:spcBef>
                <a:spcPts val="0"/>
              </a:spcBef>
              <a:spcAft>
                <a:spcPts val="0"/>
              </a:spcAft>
              <a:buClrTx/>
              <a:buSzTx/>
              <a:buFont typeface="Wingdings"/>
              <a:buChar char="§"/>
              <a:tabLst/>
              <a:defRPr/>
            </a:pPr>
            <a:r>
              <a:rPr lang="en-US">
                <a:latin typeface="Tahoma"/>
                <a:ea typeface="Tahoma"/>
                <a:cs typeface="Tahoma"/>
              </a:rPr>
              <a:t>Schedule an in-brief and debrief for your triad</a:t>
            </a:r>
          </a:p>
          <a:p>
            <a:pPr marL="171450" marR="0" lvl="0" indent="-171450" algn="l" defTabSz="914400" rtl="0" eaLnBrk="1" fontAlgn="auto" latinLnBrk="0" hangingPunct="1">
              <a:lnSpc>
                <a:spcPct val="100000"/>
              </a:lnSpc>
              <a:spcBef>
                <a:spcPts val="0"/>
              </a:spcBef>
              <a:spcAft>
                <a:spcPts val="0"/>
              </a:spcAft>
              <a:buClrTx/>
              <a:buSzTx/>
              <a:buFont typeface="Wingdings"/>
              <a:buChar char="§"/>
              <a:tabLst/>
              <a:defRPr/>
            </a:pPr>
            <a:r>
              <a:rPr lang="en-US">
                <a:latin typeface="Tahoma"/>
                <a:ea typeface="Tahoma"/>
                <a:cs typeface="Tahoma"/>
              </a:rPr>
              <a:t>Complete a self-assessment and forward a copy to your inspector at least 14 days prior to scheduled CIPR date</a:t>
            </a:r>
          </a:p>
        </p:txBody>
      </p:sp>
      <p:sp>
        <p:nvSpPr>
          <p:cNvPr id="4" name="Slide Number Placeholder 3"/>
          <p:cNvSpPr>
            <a:spLocks noGrp="1"/>
          </p:cNvSpPr>
          <p:nvPr>
            <p:ph type="sldNum" sz="quarter" idx="5"/>
          </p:nvPr>
        </p:nvSpPr>
        <p:spPr/>
        <p:txBody>
          <a:bodyPr/>
          <a:lstStyle/>
          <a:p>
            <a:fld id="{D5ACEE01-41AF-2A4D-9C8A-1F63ADF14122}" type="slidenum">
              <a:rPr lang="en-US" smtClean="0"/>
              <a:t>12</a:t>
            </a:fld>
            <a:endParaRPr lang="en-US"/>
          </a:p>
        </p:txBody>
      </p:sp>
    </p:spTree>
    <p:extLst>
      <p:ext uri="{BB962C8B-B14F-4D97-AF65-F5344CB8AC3E}">
        <p14:creationId xmlns:p14="http://schemas.microsoft.com/office/powerpoint/2010/main" val="2075549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a:latin typeface="Tahoma" panose="020B0604030504040204" pitchFamily="34" charset="0"/>
                <a:ea typeface="Tahoma" panose="020B0604030504040204" pitchFamily="34" charset="0"/>
                <a:cs typeface="Tahoma" panose="020B0604030504040204" pitchFamily="34" charset="0"/>
              </a:rPr>
              <a:t>FACILITATOR GUIDE:</a:t>
            </a:r>
          </a:p>
          <a:p>
            <a:pPr>
              <a:defRPr/>
            </a:pPr>
            <a:r>
              <a:rPr lang="en-US">
                <a:latin typeface="Tahoma"/>
                <a:ea typeface="Tahoma"/>
                <a:cs typeface="Tahoma"/>
              </a:rPr>
              <a:t>It is the responsibility of the CCC to conduct this assessment of their DEPT CC prior to ISIC/TYCOM overall assessment of CDP. Having access to all IP services to perform duties will be granted after CDTC is complete and designated in writing by the CO. A POA&amp;M must be generated to address areas of concern.</a:t>
            </a:r>
            <a:endParaRPr lang="en-US" baseline="0">
              <a:latin typeface="Tahoma"/>
              <a:ea typeface="Tahoma"/>
              <a:cs typeface="Tahoma"/>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13</a:t>
            </a:fld>
            <a:endParaRPr lang="en-US"/>
          </a:p>
        </p:txBody>
      </p:sp>
    </p:spTree>
    <p:extLst>
      <p:ext uri="{BB962C8B-B14F-4D97-AF65-F5344CB8AC3E}">
        <p14:creationId xmlns:p14="http://schemas.microsoft.com/office/powerpoint/2010/main" val="3865928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panose="020B0604030504040204" pitchFamily="34" charset="0"/>
                <a:ea typeface="Tahoma" panose="020B0604030504040204" pitchFamily="34" charset="0"/>
                <a:cs typeface="Tahoma" panose="020B0604030504040204" pitchFamily="34" charset="0"/>
              </a:rPr>
              <a:t>Screen shot of standard</a:t>
            </a:r>
            <a:r>
              <a:rPr lang="en-US" baseline="0">
                <a:latin typeface="Tahoma" panose="020B0604030504040204" pitchFamily="34" charset="0"/>
                <a:ea typeface="Tahoma" panose="020B0604030504040204" pitchFamily="34" charset="0"/>
                <a:cs typeface="Tahoma" panose="020B0604030504040204" pitchFamily="34" charset="0"/>
              </a:rPr>
              <a:t> line items</a:t>
            </a:r>
            <a:r>
              <a:rPr lang="en-US">
                <a:latin typeface="Tahoma" panose="020B0604030504040204" pitchFamily="34" charset="0"/>
                <a:ea typeface="Tahoma" panose="020B0604030504040204" pitchFamily="34" charset="0"/>
                <a:cs typeface="Tahoma" panose="020B0604030504040204" pitchFamily="34" charset="0"/>
              </a:rPr>
              <a:t> with critical pillars identified. Emphasis and due diligence</a:t>
            </a:r>
            <a:r>
              <a:rPr lang="en-US" baseline="0">
                <a:latin typeface="Tahoma" panose="020B0604030504040204" pitchFamily="34" charset="0"/>
                <a:ea typeface="Tahoma" panose="020B0604030504040204" pitchFamily="34" charset="0"/>
                <a:cs typeface="Tahoma" panose="020B0604030504040204" pitchFamily="34" charset="0"/>
              </a:rPr>
              <a:t> is required in the management of critical pillars.</a:t>
            </a:r>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14</a:t>
            </a:fld>
            <a:endParaRPr lang="en-US"/>
          </a:p>
        </p:txBody>
      </p:sp>
    </p:spTree>
    <p:extLst>
      <p:ext uri="{BB962C8B-B14F-4D97-AF65-F5344CB8AC3E}">
        <p14:creationId xmlns:p14="http://schemas.microsoft.com/office/powerpoint/2010/main" val="2895295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a:latin typeface="Tahoma" panose="020B0604030504040204" pitchFamily="34" charset="0"/>
                <a:ea typeface="Tahoma" panose="020B0604030504040204" pitchFamily="34" charset="0"/>
                <a:cs typeface="Tahoma" panose="020B0604030504040204" pitchFamily="34" charset="0"/>
              </a:rPr>
              <a:t>FACILITATOR GUIDE: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a:latin typeface="Tahoma"/>
                <a:ea typeface="Tahoma"/>
                <a:cs typeface="Tahoma"/>
              </a:rPr>
              <a:t>Having full support from TRIAD and remaining CDT will result in a successful review. Preparation ahead of time is key. Do not hesitate in requesting an ISIC CIPR site visit at least 90 days prior to official review and be sure to conduct an honest self-assessment prior to ISIC visit.</a:t>
            </a:r>
          </a:p>
        </p:txBody>
      </p:sp>
      <p:sp>
        <p:nvSpPr>
          <p:cNvPr id="4" name="Slide Number Placeholder 3"/>
          <p:cNvSpPr>
            <a:spLocks noGrp="1"/>
          </p:cNvSpPr>
          <p:nvPr>
            <p:ph type="sldNum" sz="quarter" idx="10"/>
          </p:nvPr>
        </p:nvSpPr>
        <p:spPr/>
        <p:txBody>
          <a:bodyPr/>
          <a:lstStyle/>
          <a:p>
            <a:fld id="{D5ACEE01-41AF-2A4D-9C8A-1F63ADF14122}" type="slidenum">
              <a:rPr lang="en-US" smtClean="0"/>
              <a:t>15</a:t>
            </a:fld>
            <a:endParaRPr lang="en-US"/>
          </a:p>
        </p:txBody>
      </p:sp>
    </p:spTree>
    <p:extLst>
      <p:ext uri="{BB962C8B-B14F-4D97-AF65-F5344CB8AC3E}">
        <p14:creationId xmlns:p14="http://schemas.microsoft.com/office/powerpoint/2010/main" val="3025107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None.</a:t>
            </a:r>
          </a:p>
        </p:txBody>
      </p:sp>
      <p:sp>
        <p:nvSpPr>
          <p:cNvPr id="4" name="Slide Number Placeholder 3"/>
          <p:cNvSpPr>
            <a:spLocks noGrp="1"/>
          </p:cNvSpPr>
          <p:nvPr>
            <p:ph type="sldNum" sz="quarter" idx="10"/>
          </p:nvPr>
        </p:nvSpPr>
        <p:spPr/>
        <p:txBody>
          <a:bodyPr/>
          <a:lstStyle/>
          <a:p>
            <a:fld id="{D5ACEE01-41AF-2A4D-9C8A-1F63ADF14122}" type="slidenum">
              <a:rPr lang="en-US" smtClean="0"/>
              <a:t>16</a:t>
            </a:fld>
            <a:endParaRPr lang="en-US"/>
          </a:p>
        </p:txBody>
      </p:sp>
    </p:spTree>
    <p:extLst>
      <p:ext uri="{BB962C8B-B14F-4D97-AF65-F5344CB8AC3E}">
        <p14:creationId xmlns:p14="http://schemas.microsoft.com/office/powerpoint/2010/main" val="622535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D1722-A7C6-75C8-306A-26CF183DF3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A5A7D-9C30-15C2-4B80-6C86634CA4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26F27-0679-4D46-7408-710AE02F66BE}"/>
              </a:ext>
            </a:extLst>
          </p:cNvPr>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panose="020B0604030504040204" pitchFamily="34" charset="0"/>
                <a:ea typeface="Tahoma" panose="020B0604030504040204" pitchFamily="34" charset="0"/>
                <a:cs typeface="Tahoma" panose="020B0604030504040204" pitchFamily="34" charset="0"/>
              </a:rPr>
              <a:t>This is an opportunity for you to discuss “share best practices” that are unique to your cognizant</a:t>
            </a:r>
            <a:r>
              <a:rPr lang="en-US" baseline="0">
                <a:latin typeface="Tahoma" panose="020B0604030504040204" pitchFamily="34" charset="0"/>
                <a:ea typeface="Tahoma" panose="020B0604030504040204" pitchFamily="34" charset="0"/>
                <a:cs typeface="Tahoma" panose="020B0604030504040204" pitchFamily="34" charset="0"/>
              </a:rPr>
              <a:t> relating to the effective management of CDP.</a:t>
            </a:r>
            <a:endParaRPr lang="en-US">
              <a:latin typeface="Tahoma" panose="020B0604030504040204" pitchFamily="34" charset="0"/>
              <a:ea typeface="Tahoma" panose="020B0604030504040204" pitchFamily="34" charset="0"/>
              <a:cs typeface="Tahoma" panose="020B0604030504040204" pitchFamily="34" charset="0"/>
            </a:endParaRPr>
          </a:p>
          <a:p>
            <a:pPr marL="228600" indent="-228600">
              <a:buAutoNum type="arabicPeriod"/>
            </a:pPr>
            <a:endParaRPr lang="en-US">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a:latin typeface="Tahoma" panose="020B0604030504040204" pitchFamily="34" charset="0"/>
              <a:ea typeface="Tahoma" panose="020B0604030504040204" pitchFamily="34" charset="0"/>
              <a:cs typeface="Tahoma" panose="020B0604030504040204" pitchFamily="34" charset="0"/>
            </a:endParaRPr>
          </a:p>
          <a:p>
            <a:pPr marL="228600" indent="-228600">
              <a:buAutoNum type="arabicPeriod"/>
            </a:pPr>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a:extLst>
              <a:ext uri="{FF2B5EF4-FFF2-40B4-BE49-F238E27FC236}">
                <a16:creationId xmlns:a16="http://schemas.microsoft.com/office/drawing/2014/main" id="{3CF1361B-4D81-7BDE-3E13-79AE9DB4ADCA}"/>
              </a:ext>
            </a:extLst>
          </p:cNvPr>
          <p:cNvSpPr>
            <a:spLocks noGrp="1"/>
          </p:cNvSpPr>
          <p:nvPr>
            <p:ph type="sldNum" sz="quarter" idx="10"/>
          </p:nvPr>
        </p:nvSpPr>
        <p:spPr/>
        <p:txBody>
          <a:bodyPr/>
          <a:lstStyle/>
          <a:p>
            <a:fld id="{D5ACEE01-41AF-2A4D-9C8A-1F63ADF14122}" type="slidenum">
              <a:rPr lang="en-US" smtClean="0"/>
              <a:t>17</a:t>
            </a:fld>
            <a:endParaRPr lang="en-US"/>
          </a:p>
        </p:txBody>
      </p:sp>
    </p:spTree>
    <p:extLst>
      <p:ext uri="{BB962C8B-B14F-4D97-AF65-F5344CB8AC3E}">
        <p14:creationId xmlns:p14="http://schemas.microsoft.com/office/powerpoint/2010/main" val="14260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panose="020B0604030504040204" pitchFamily="34" charset="0"/>
                <a:ea typeface="Tahoma" panose="020B0604030504040204" pitchFamily="34" charset="0"/>
                <a:cs typeface="Tahoma" panose="020B0604030504040204" pitchFamily="34" charset="0"/>
              </a:rPr>
              <a:t>This is an opportunity for you to discuss “share best practices” that are unique to your cognizant</a:t>
            </a:r>
            <a:r>
              <a:rPr lang="en-US" baseline="0">
                <a:latin typeface="Tahoma" panose="020B0604030504040204" pitchFamily="34" charset="0"/>
                <a:ea typeface="Tahoma" panose="020B0604030504040204" pitchFamily="34" charset="0"/>
                <a:cs typeface="Tahoma" panose="020B0604030504040204" pitchFamily="34" charset="0"/>
              </a:rPr>
              <a:t> relating to the effective management of CDP.</a:t>
            </a:r>
            <a:endParaRPr lang="en-US">
              <a:latin typeface="Tahoma" panose="020B0604030504040204" pitchFamily="34" charset="0"/>
              <a:ea typeface="Tahoma" panose="020B0604030504040204" pitchFamily="34" charset="0"/>
              <a:cs typeface="Tahoma" panose="020B0604030504040204" pitchFamily="34" charset="0"/>
            </a:endParaRPr>
          </a:p>
          <a:p>
            <a:pPr marL="228600" indent="-228600">
              <a:buAutoNum type="arabicPeriod"/>
            </a:pPr>
            <a:endParaRPr lang="en-US">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a:latin typeface="Tahoma" panose="020B0604030504040204" pitchFamily="34" charset="0"/>
              <a:ea typeface="Tahoma" panose="020B0604030504040204" pitchFamily="34" charset="0"/>
              <a:cs typeface="Tahoma" panose="020B0604030504040204" pitchFamily="34" charset="0"/>
            </a:endParaRPr>
          </a:p>
          <a:p>
            <a:pPr marL="228600" indent="-228600">
              <a:buAutoNum type="arabicPeriod"/>
            </a:pPr>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18</a:t>
            </a:fld>
            <a:endParaRPr lang="en-US"/>
          </a:p>
        </p:txBody>
      </p:sp>
    </p:spTree>
    <p:extLst>
      <p:ext uri="{BB962C8B-B14F-4D97-AF65-F5344CB8AC3E}">
        <p14:creationId xmlns:p14="http://schemas.microsoft.com/office/powerpoint/2010/main" val="3797975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19</a:t>
            </a:fld>
            <a:endParaRPr lang="en-US"/>
          </a:p>
        </p:txBody>
      </p:sp>
    </p:spTree>
    <p:extLst>
      <p:ext uri="{BB962C8B-B14F-4D97-AF65-F5344CB8AC3E}">
        <p14:creationId xmlns:p14="http://schemas.microsoft.com/office/powerpoint/2010/main" val="3604570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None.</a:t>
            </a:r>
          </a:p>
        </p:txBody>
      </p:sp>
      <p:sp>
        <p:nvSpPr>
          <p:cNvPr id="4" name="Slide Number Placeholder 3"/>
          <p:cNvSpPr>
            <a:spLocks noGrp="1"/>
          </p:cNvSpPr>
          <p:nvPr>
            <p:ph type="sldNum" sz="quarter" idx="10"/>
          </p:nvPr>
        </p:nvSpPr>
        <p:spPr/>
        <p:txBody>
          <a:bodyPr/>
          <a:lstStyle/>
          <a:p>
            <a:fld id="{D5ACEE01-41AF-2A4D-9C8A-1F63ADF14122}" type="slidenum">
              <a:rPr lang="en-US" smtClean="0"/>
              <a:t>2</a:t>
            </a:fld>
            <a:endParaRPr lang="en-US"/>
          </a:p>
        </p:txBody>
      </p:sp>
    </p:spTree>
    <p:extLst>
      <p:ext uri="{BB962C8B-B14F-4D97-AF65-F5344CB8AC3E}">
        <p14:creationId xmlns:p14="http://schemas.microsoft.com/office/powerpoint/2010/main" val="2333969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Use</a:t>
            </a:r>
            <a:r>
              <a:rPr lang="en-US" baseline="0">
                <a:latin typeface="Tahoma"/>
                <a:ea typeface="Tahoma"/>
                <a:cs typeface="Tahoma"/>
              </a:rPr>
              <a:t> this time to conduct class norms and introductions</a:t>
            </a:r>
            <a:r>
              <a:rPr lang="en-US">
                <a:latin typeface="Tahoma"/>
                <a:ea typeface="Tahoma"/>
                <a:cs typeface="Tahoma"/>
              </a:rPr>
              <a:t>.</a:t>
            </a:r>
          </a:p>
          <a:p>
            <a:r>
              <a:rPr lang="en-US">
                <a:latin typeface="Tahoma"/>
                <a:ea typeface="Tahoma"/>
                <a:cs typeface="Tahoma"/>
              </a:rPr>
              <a:t>Create your own Introduction ahead of time on the slide. </a:t>
            </a:r>
            <a:endParaRPr lang="en-US">
              <a:latin typeface="Tahoma" panose="020B0604030504040204" pitchFamily="34" charset="0"/>
              <a:ea typeface="Tahoma" panose="020B0604030504040204" pitchFamily="34" charset="0"/>
              <a:cs typeface="Tahoma" panose="020B0604030504040204" pitchFamily="34" charset="0"/>
            </a:endParaRPr>
          </a:p>
          <a:p>
            <a:r>
              <a:rPr lang="en-US">
                <a:latin typeface="Tahoma"/>
                <a:ea typeface="Tahoma"/>
                <a:cs typeface="Tahoma"/>
              </a:rPr>
              <a:t>Examples: </a:t>
            </a:r>
          </a:p>
          <a:p>
            <a:pPr marL="342900" indent="-342900">
              <a:buFont typeface="Calibri,Sans-Serif"/>
              <a:buChar char="-"/>
            </a:pPr>
            <a:r>
              <a:rPr lang="en-US"/>
              <a:t>Name/Rate: </a:t>
            </a:r>
          </a:p>
          <a:p>
            <a:pPr marL="342900" indent="-342900">
              <a:buFont typeface="Calibri,Sans-Serif"/>
              <a:buChar char="-"/>
            </a:pPr>
            <a:r>
              <a:rPr lang="en-US"/>
              <a:t>How long have you been in the Navy: </a:t>
            </a:r>
          </a:p>
          <a:p>
            <a:pPr marL="342900" indent="-342900">
              <a:buFont typeface="Calibri,Sans-Serif"/>
              <a:buChar char="-"/>
            </a:pPr>
            <a:r>
              <a:rPr lang="en-US"/>
              <a:t>Commands stationed at: </a:t>
            </a:r>
          </a:p>
          <a:p>
            <a:pPr marL="342900" indent="-342900">
              <a:buFont typeface="Calibri,Sans-Serif"/>
              <a:buChar char="-"/>
            </a:pPr>
            <a:r>
              <a:rPr lang="en-US"/>
              <a:t>Experience: </a:t>
            </a:r>
          </a:p>
          <a:p>
            <a:pPr marL="342900" indent="-342900">
              <a:buFont typeface="Calibri,Sans-Serif"/>
              <a:buChar char="-"/>
            </a:pPr>
            <a:r>
              <a:rPr lang="en-US"/>
              <a:t>Fun fact about self: </a:t>
            </a:r>
          </a:p>
          <a:p>
            <a:r>
              <a:rPr lang="en-US">
                <a:latin typeface="Aptos"/>
                <a:ea typeface="Tahoma"/>
                <a:cs typeface="Tahoma"/>
              </a:rPr>
              <a:t>*facilitators introduction should match the counselors introductions. </a:t>
            </a:r>
          </a:p>
          <a:p>
            <a:r>
              <a:rPr lang="en-US">
                <a:latin typeface="Tahoma"/>
                <a:ea typeface="Tahoma"/>
                <a:cs typeface="Tahoma"/>
              </a:rPr>
              <a:t>Create your own Classroom Norms. </a:t>
            </a:r>
          </a:p>
          <a:p>
            <a:r>
              <a:rPr lang="en-US">
                <a:latin typeface="Tahoma"/>
                <a:ea typeface="Tahoma"/>
                <a:cs typeface="Tahoma"/>
              </a:rPr>
              <a:t>Examples: </a:t>
            </a:r>
          </a:p>
          <a:p>
            <a:pPr marL="171450" indent="-171450">
              <a:buFont typeface="Calibri"/>
              <a:buChar char="-"/>
            </a:pPr>
            <a:r>
              <a:rPr lang="en-US">
                <a:latin typeface="Tahoma"/>
                <a:ea typeface="Tahoma"/>
                <a:cs typeface="Tahoma"/>
              </a:rPr>
              <a:t>Be on time/ Respect everyone's time and input</a:t>
            </a:r>
          </a:p>
          <a:p>
            <a:pPr marL="171450" indent="-171450">
              <a:buFont typeface="Calibri"/>
              <a:buChar char="-"/>
            </a:pPr>
            <a:r>
              <a:rPr lang="en-US">
                <a:latin typeface="Tahoma"/>
                <a:ea typeface="Tahoma"/>
                <a:cs typeface="Tahoma"/>
              </a:rPr>
              <a:t>Clean up your space</a:t>
            </a:r>
          </a:p>
          <a:p>
            <a:pPr marL="171450" indent="-171450">
              <a:buFont typeface="Calibri"/>
              <a:buChar char="-"/>
            </a:pPr>
            <a:r>
              <a:rPr lang="en-US">
                <a:latin typeface="Tahoma"/>
                <a:ea typeface="Tahoma"/>
                <a:cs typeface="Tahoma"/>
              </a:rPr>
              <a:t>Trash to be removed every day</a:t>
            </a:r>
          </a:p>
          <a:p>
            <a:pPr marL="171450" indent="-171450">
              <a:buFont typeface="Calibri"/>
              <a:buChar char="-"/>
            </a:pPr>
            <a:r>
              <a:rPr lang="en-US">
                <a:latin typeface="Tahoma"/>
                <a:ea typeface="Tahoma"/>
                <a:cs typeface="Tahoma"/>
              </a:rPr>
              <a:t>Stay on task during instruction</a:t>
            </a:r>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3</a:t>
            </a:fld>
            <a:endParaRPr lang="en-US"/>
          </a:p>
        </p:txBody>
      </p:sp>
    </p:spTree>
    <p:extLst>
      <p:ext uri="{BB962C8B-B14F-4D97-AF65-F5344CB8AC3E}">
        <p14:creationId xmlns:p14="http://schemas.microsoft.com/office/powerpoint/2010/main" val="6195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7DD6D-5551-F99B-B2BC-1594260A34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062FC-A8D9-CBE4-EA03-494893B44D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8B9481-3C21-C34B-DDCE-4EBCBEB95F92}"/>
              </a:ext>
            </a:extLst>
          </p:cNvPr>
          <p:cNvSpPr>
            <a:spLocks noGrp="1"/>
          </p:cNvSpPr>
          <p:nvPr>
            <p:ph type="body" idx="1"/>
          </p:nvPr>
        </p:nvSpPr>
        <p:spPr/>
        <p:txBody>
          <a:bodyPr/>
          <a:lstStyle/>
          <a:p>
            <a:r>
              <a:rPr lang="en-US"/>
              <a:t>Suggested Time Required: 14 hours</a:t>
            </a:r>
          </a:p>
        </p:txBody>
      </p:sp>
      <p:sp>
        <p:nvSpPr>
          <p:cNvPr id="4" name="Slide Number Placeholder 3">
            <a:extLst>
              <a:ext uri="{FF2B5EF4-FFF2-40B4-BE49-F238E27FC236}">
                <a16:creationId xmlns:a16="http://schemas.microsoft.com/office/drawing/2014/main" id="{B184C741-8D5E-E0CB-447D-A99189C4EA03}"/>
              </a:ext>
            </a:extLst>
          </p:cNvPr>
          <p:cNvSpPr>
            <a:spLocks noGrp="1"/>
          </p:cNvSpPr>
          <p:nvPr>
            <p:ph type="sldNum" sz="quarter" idx="10"/>
          </p:nvPr>
        </p:nvSpPr>
        <p:spPr/>
        <p:txBody>
          <a:bodyPr/>
          <a:lstStyle/>
          <a:p>
            <a:fld id="{D5ACEE01-41AF-2A4D-9C8A-1F63ADF14122}" type="slidenum">
              <a:rPr lang="en-US" smtClean="0"/>
              <a:t>4</a:t>
            </a:fld>
            <a:endParaRPr lang="en-US"/>
          </a:p>
        </p:txBody>
      </p:sp>
    </p:spTree>
    <p:extLst>
      <p:ext uri="{BB962C8B-B14F-4D97-AF65-F5344CB8AC3E}">
        <p14:creationId xmlns:p14="http://schemas.microsoft.com/office/powerpoint/2010/main" val="2830178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pPr marL="171450" indent="-171450">
              <a:buFont typeface="Wingdings"/>
              <a:buChar char="§"/>
            </a:pPr>
            <a:r>
              <a:rPr lang="en-US">
                <a:latin typeface="Tahoma"/>
                <a:ea typeface="Tahoma"/>
                <a:cs typeface="Tahoma"/>
              </a:rPr>
              <a:t>Review objectives</a:t>
            </a:r>
          </a:p>
          <a:p>
            <a:pPr marL="171450" indent="-171450">
              <a:buFont typeface="Wingdings"/>
              <a:buChar char="§"/>
            </a:pPr>
            <a:r>
              <a:rPr lang="en-US">
                <a:latin typeface="Tahoma"/>
                <a:ea typeface="Tahoma"/>
                <a:cs typeface="Tahoma"/>
              </a:rPr>
              <a:t>Focus of this training topic should be geared towards building level of knowledge in our newly identified counselors “to be” with emphasis on their role in management of CDP. </a:t>
            </a:r>
          </a:p>
          <a:p>
            <a:pPr marL="171450" indent="-171450">
              <a:buFont typeface="Wingdings"/>
              <a:buChar char="§"/>
            </a:pPr>
            <a:r>
              <a:rPr lang="en-US">
                <a:latin typeface="Tahoma"/>
                <a:ea typeface="Tahoma"/>
                <a:cs typeface="Tahoma"/>
              </a:rPr>
              <a:t>Printouts of CIPR and an example of an POA&amp;M can be utilized as handouts for this lesson.</a:t>
            </a:r>
          </a:p>
          <a:p>
            <a:endParaRPr lang="en-US">
              <a:latin typeface="Tahoma"/>
              <a:ea typeface="Tahoma"/>
              <a:cs typeface="Tahoma"/>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5</a:t>
            </a:fld>
            <a:endParaRPr lang="en-US"/>
          </a:p>
        </p:txBody>
      </p:sp>
    </p:spTree>
    <p:extLst>
      <p:ext uri="{BB962C8B-B14F-4D97-AF65-F5344CB8AC3E}">
        <p14:creationId xmlns:p14="http://schemas.microsoft.com/office/powerpoint/2010/main" val="2371225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r>
              <a:rPr lang="en-US">
                <a:latin typeface="Tahoma"/>
                <a:ea typeface="Tahoma"/>
                <a:cs typeface="Tahoma"/>
              </a:rPr>
              <a:t>Review references</a:t>
            </a:r>
            <a:endParaRPr lang="en-US" b="1"/>
          </a:p>
        </p:txBody>
      </p:sp>
      <p:sp>
        <p:nvSpPr>
          <p:cNvPr id="4" name="Slide Number Placeholder 3"/>
          <p:cNvSpPr>
            <a:spLocks noGrp="1"/>
          </p:cNvSpPr>
          <p:nvPr>
            <p:ph type="sldNum" sz="quarter" idx="10"/>
          </p:nvPr>
        </p:nvSpPr>
        <p:spPr/>
        <p:txBody>
          <a:bodyPr/>
          <a:lstStyle/>
          <a:p>
            <a:fld id="{D5ACEE01-41AF-2A4D-9C8A-1F63ADF14122}" type="slidenum">
              <a:rPr lang="en-US" smtClean="0"/>
              <a:t>6</a:t>
            </a:fld>
            <a:endParaRPr lang="en-US"/>
          </a:p>
        </p:txBody>
      </p:sp>
    </p:spTree>
    <p:extLst>
      <p:ext uri="{BB962C8B-B14F-4D97-AF65-F5344CB8AC3E}">
        <p14:creationId xmlns:p14="http://schemas.microsoft.com/office/powerpoint/2010/main" val="869750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 GUIDE:</a:t>
            </a:r>
          </a:p>
          <a:p>
            <a:r>
              <a:rPr lang="en-US">
                <a:latin typeface="Tahoma"/>
                <a:ea typeface="Tahoma"/>
                <a:cs typeface="Tahoma"/>
              </a:rPr>
              <a:t>Key efficiency</a:t>
            </a:r>
            <a:r>
              <a:rPr lang="en-US" baseline="0">
                <a:latin typeface="Tahoma"/>
                <a:ea typeface="Tahoma"/>
                <a:cs typeface="Tahoma"/>
              </a:rPr>
              <a:t> and effectiveness of CDT members in management of CDP are measured with CIPR checklist and later expounded upon in this </a:t>
            </a:r>
            <a:r>
              <a:rPr lang="en-US">
                <a:latin typeface="Tahoma"/>
                <a:ea typeface="Tahoma"/>
                <a:cs typeface="Tahoma"/>
              </a:rPr>
              <a:t>lesson</a:t>
            </a:r>
            <a:r>
              <a:rPr lang="en-US" baseline="0">
                <a:latin typeface="Tahoma"/>
                <a:ea typeface="Tahoma"/>
                <a:cs typeface="Tahoma"/>
              </a:rPr>
              <a:t>.</a:t>
            </a:r>
            <a:r>
              <a:rPr lang="en-US">
                <a:latin typeface="Tahoma"/>
                <a:ea typeface="Tahoma"/>
                <a:cs typeface="Tahoma"/>
              </a:rPr>
              <a:t> </a:t>
            </a:r>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7</a:t>
            </a:fld>
            <a:endParaRPr lang="en-US"/>
          </a:p>
        </p:txBody>
      </p:sp>
    </p:spTree>
    <p:extLst>
      <p:ext uri="{BB962C8B-B14F-4D97-AF65-F5344CB8AC3E}">
        <p14:creationId xmlns:p14="http://schemas.microsoft.com/office/powerpoint/2010/main" val="1647821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 GUIDE:</a:t>
            </a:r>
          </a:p>
          <a:p>
            <a:pPr marL="171450" indent="-171450">
              <a:buFont typeface="Wingdings"/>
              <a:buChar char="§"/>
            </a:pPr>
            <a:r>
              <a:rPr lang="en-US" b="1">
                <a:latin typeface="Tahoma"/>
                <a:ea typeface="Tahoma"/>
                <a:cs typeface="Tahoma"/>
              </a:rPr>
              <a:t>Primary Instruction That Governs What We Do!</a:t>
            </a:r>
          </a:p>
          <a:p>
            <a:pPr marL="171450" indent="-171450">
              <a:buFont typeface="Wingdings"/>
              <a:buChar char="§"/>
            </a:pPr>
            <a:r>
              <a:rPr lang="en-US">
                <a:latin typeface="Tahoma"/>
                <a:ea typeface="Tahoma"/>
                <a:cs typeface="Tahoma"/>
              </a:rPr>
              <a:t>Provides</a:t>
            </a:r>
            <a:r>
              <a:rPr lang="en-US" baseline="0">
                <a:latin typeface="Tahoma"/>
                <a:ea typeface="Tahoma"/>
                <a:cs typeface="Tahoma"/>
              </a:rPr>
              <a:t> guidance and delineates the duties and responsibilities of each stakeholders that are charged with management of the CDP.</a:t>
            </a:r>
            <a:r>
              <a:rPr lang="en-US">
                <a:latin typeface="Tahoma"/>
                <a:ea typeface="Tahoma"/>
                <a:cs typeface="Tahoma"/>
              </a:rPr>
              <a:t> </a:t>
            </a:r>
            <a:endParaRPr lang="en-US"/>
          </a:p>
          <a:p>
            <a:pPr marL="171450" indent="-171450">
              <a:buFont typeface="Wingdings"/>
              <a:buChar char="§"/>
            </a:pPr>
            <a:r>
              <a:rPr lang="en-US" baseline="0">
                <a:latin typeface="Tahoma"/>
                <a:ea typeface="Tahoma"/>
                <a:cs typeface="Tahoma"/>
              </a:rPr>
              <a:t>All CDT members </a:t>
            </a:r>
            <a:r>
              <a:rPr lang="en-US" b="1" baseline="0">
                <a:latin typeface="Tahoma"/>
                <a:ea typeface="Tahoma"/>
                <a:cs typeface="Tahoma"/>
              </a:rPr>
              <a:t>MUST ADHERE</a:t>
            </a:r>
            <a:r>
              <a:rPr lang="en-US" baseline="0">
                <a:latin typeface="Tahoma"/>
                <a:ea typeface="Tahoma"/>
                <a:cs typeface="Tahoma"/>
              </a:rPr>
              <a:t> to this policy!</a:t>
            </a:r>
            <a:endParaRPr lang="en-US">
              <a:latin typeface="Tahoma"/>
              <a:ea typeface="Tahoma"/>
              <a:cs typeface="Tahoma"/>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8</a:t>
            </a:fld>
            <a:endParaRPr lang="en-US"/>
          </a:p>
        </p:txBody>
      </p:sp>
    </p:spTree>
    <p:extLst>
      <p:ext uri="{BB962C8B-B14F-4D97-AF65-F5344CB8AC3E}">
        <p14:creationId xmlns:p14="http://schemas.microsoft.com/office/powerpoint/2010/main" val="2249732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panose="020B0604030504040204" pitchFamily="34" charset="0"/>
                <a:ea typeface="Tahoma" panose="020B0604030504040204" pitchFamily="34" charset="0"/>
                <a:cs typeface="Tahoma" panose="020B0604030504040204" pitchFamily="34" charset="0"/>
              </a:rPr>
              <a:t>FACILITATOR</a:t>
            </a:r>
            <a:r>
              <a:rPr lang="en-US" b="1" baseline="0">
                <a:latin typeface="Tahoma" panose="020B0604030504040204" pitchFamily="34" charset="0"/>
                <a:ea typeface="Tahoma" panose="020B0604030504040204" pitchFamily="34" charset="0"/>
                <a:cs typeface="Tahoma" panose="020B0604030504040204" pitchFamily="34" charset="0"/>
              </a:rPr>
              <a:t> GUIDE:</a:t>
            </a:r>
            <a:endParaRPr lang="en-US" b="1">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Tahoma"/>
                <a:ea typeface="Tahoma"/>
                <a:cs typeface="Tahoma"/>
              </a:rPr>
              <a:t>A</a:t>
            </a:r>
            <a:r>
              <a:rPr lang="en-US" baseline="0">
                <a:latin typeface="Tahoma"/>
                <a:ea typeface="Tahoma"/>
                <a:cs typeface="Tahoma"/>
              </a:rPr>
              <a:t> great resource to have in your toolbox. It goes into details</a:t>
            </a:r>
            <a:r>
              <a:rPr lang="en-US">
                <a:latin typeface="Tahoma"/>
                <a:ea typeface="Tahoma"/>
                <a:cs typeface="Tahoma"/>
              </a:rPr>
              <a:t> that</a:t>
            </a:r>
            <a:r>
              <a:rPr lang="en-US" baseline="0">
                <a:latin typeface="Tahoma"/>
                <a:ea typeface="Tahoma"/>
                <a:cs typeface="Tahoma"/>
              </a:rPr>
              <a:t> the OPNAVINST 1040 series may not cover as it relates to supporting functions of a career counselors i.e. Transition requirements and familiarization with DMDC website, most common items of interest from Sailors along with associated forms etc. </a:t>
            </a:r>
            <a:r>
              <a:rPr lang="en-US">
                <a:latin typeface="Tahoma"/>
                <a:ea typeface="Tahoma"/>
                <a:cs typeface="Tahoma"/>
              </a:rPr>
              <a:t>When sufficient hands-on OJT is not attainable, this resource</a:t>
            </a:r>
            <a:r>
              <a:rPr lang="en-US" baseline="0">
                <a:latin typeface="Tahoma"/>
                <a:ea typeface="Tahoma"/>
                <a:cs typeface="Tahoma"/>
              </a:rPr>
              <a:t> is available to aid counselors in their familiarization and execution of duties. Keep in mind that all personnel issues and procedures are governed by an MILPERSMAN </a:t>
            </a:r>
            <a:r>
              <a:rPr lang="en-US">
                <a:latin typeface="Tahoma"/>
                <a:ea typeface="Tahoma"/>
                <a:cs typeface="Tahoma"/>
              </a:rPr>
              <a:t>articles</a:t>
            </a:r>
            <a:r>
              <a:rPr lang="en-US" baseline="0">
                <a:latin typeface="Tahoma"/>
                <a:ea typeface="Tahoma"/>
                <a:cs typeface="Tahoma"/>
              </a:rPr>
              <a:t> i.e. reenlistment, CWAY, separations etc. and will be expounded upon later in this training.</a:t>
            </a:r>
            <a:endParaRPr lang="en-US">
              <a:latin typeface="Tahoma"/>
              <a:ea typeface="Tahoma"/>
              <a:cs typeface="Tahoma"/>
            </a:endParaRPr>
          </a:p>
          <a:p>
            <a:endParaRPr lang="en-US">
              <a:latin typeface="Tahoma"/>
              <a:ea typeface="Tahoma"/>
              <a:cs typeface="Tahoma"/>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9</a:t>
            </a:fld>
            <a:endParaRPr lang="en-US"/>
          </a:p>
        </p:txBody>
      </p:sp>
    </p:spTree>
    <p:extLst>
      <p:ext uri="{BB962C8B-B14F-4D97-AF65-F5344CB8AC3E}">
        <p14:creationId xmlns:p14="http://schemas.microsoft.com/office/powerpoint/2010/main" val="3759653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D647F-DFA1-0E12-FC17-CA5B9E2680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776FE4-6AA5-D9AE-2E50-AD26751A42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51AD29-FA76-32D6-41BD-E13C74AD15D1}"/>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4FEC1692-A73F-DF60-17C8-FFACF81B8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474ADE-778B-EF5B-CEFE-B491BE3304B9}"/>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2394837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F1ADF-ED7F-F643-FFE2-E0888C7A91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FD2C9D-3109-2608-755B-4CA6316041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8C7C7D-6B67-016B-C670-E9AACEE5032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D4736A20-E0BE-9CCD-51CD-A503A827F9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3413B6-8EDE-C421-6881-093460047267}"/>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251144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7AB67D-7A0B-8F2B-0227-58D873045F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6EC6A9-D45E-516E-F389-8899FD507A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DD525-7479-B930-D5C7-771F2C2850D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25FD594B-7E59-32F5-9BB9-5AF1EE9781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F1A35-D315-674F-C650-E59F0B4BCF52}"/>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01485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BC987-2E05-5F39-88F2-07CCA7A5FD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C00D8-45D3-563B-A316-66822D6A22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2D00B-F15A-7AD5-3401-59F4A4EED7E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D9639513-F246-996C-B86D-A526098546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1A5E4-4809-2E9C-9B4B-D63C54B0D2C8}"/>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450057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3CB5B-0666-1B3D-FE74-B797BA95A4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125715-6DF8-5510-7587-53EDD382C1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7E0F87-C55F-24CB-2673-EEAFD68CB9F3}"/>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F34B8578-EABD-5399-B944-BCDAF5CC9F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969717-750F-6CDA-B10B-047E1A04BCCF}"/>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427393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692A-A775-0AF9-C796-83119F1730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FFEB8C-D82E-45C9-C0C7-B122FF32D5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3D6302-BDC9-7AC3-EEEC-5C4AD5BAED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DA0C37-9F82-8095-031E-42472794A315}"/>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D2D8C1B3-DF5A-8066-FF4F-CE11336D9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3846B-022C-E7ED-C66C-E285A71342AE}"/>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3758420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A437F-C553-9AA5-88B1-E6E72C8D68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10A317-8633-5DBB-3B7B-B8B5D077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72BFB-132B-BCBD-77BA-913498896E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A37D46-F174-2308-0E3D-1FACFBE0EA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0E9665-0579-A4AC-DCBF-EBEC7F46FA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BB6337-6D67-F5AB-E7C2-224AF6D76172}"/>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8" name="Footer Placeholder 7">
            <a:extLst>
              <a:ext uri="{FF2B5EF4-FFF2-40B4-BE49-F238E27FC236}">
                <a16:creationId xmlns:a16="http://schemas.microsoft.com/office/drawing/2014/main" id="{ABC5E7FB-6EC6-E6B7-56C0-1923280F25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208F15-836B-AE38-E456-00A28FBC3C93}"/>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2991565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31917-4164-6E36-7B4D-26BFD57EB7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709034-A20F-A2B1-7A0A-50B0160E6D7B}"/>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4" name="Footer Placeholder 3">
            <a:extLst>
              <a:ext uri="{FF2B5EF4-FFF2-40B4-BE49-F238E27FC236}">
                <a16:creationId xmlns:a16="http://schemas.microsoft.com/office/drawing/2014/main" id="{9D85BF5E-9BDD-3782-9F29-5150572EE6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DBBD0E-2EB2-6C6F-C23F-DCCDEED79E17}"/>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3435638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DE3E6E-3356-6D11-8BA4-D443BEAE81E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3" name="Footer Placeholder 2">
            <a:extLst>
              <a:ext uri="{FF2B5EF4-FFF2-40B4-BE49-F238E27FC236}">
                <a16:creationId xmlns:a16="http://schemas.microsoft.com/office/drawing/2014/main" id="{FAA8802F-7F43-7070-45A7-0D5550870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50109F-4BDA-7184-4FFD-CEA01C1A8F05}"/>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43335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C35A3-D4BB-9CCE-55F0-E7D0C98F9B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C309E7-4F1A-36F6-315D-A4E0DF82C5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1A6477-D004-7273-7952-F4CB40E16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039E3B-3E7E-6BCE-BB0B-B4E184F954B0}"/>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9F34A590-4B3E-44A9-5DF1-83F2618A4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DEC5B4-9649-EA5D-84F6-5AA850B7BB74}"/>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914874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0FC39-0D84-EE14-3766-98663C6581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3540AC-CBEE-966E-F2CB-3DEFBB0A8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BBC2A9-814F-BBEA-A37F-631656B5F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131B84-664B-25E6-9B84-590075050A55}"/>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A03FB894-DC34-9B92-44BD-CDE0411866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FF1E9-0996-6E97-A723-E9D743430AE9}"/>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314380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26911A-E16A-68D1-835D-478FA5E7E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4A06DC7-58F7-E313-8637-C54D264497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B0422E-6506-F78B-A14C-B6441F256F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E0B4776E-8C76-6F1B-CB6E-E99C23342B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B819C7B-16CE-8950-1E3A-ADE02F8BAF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E1BE3D-2270-47C9-A3C9-4D5C35C456BA}" type="slidenum">
              <a:rPr lang="en-US" smtClean="0"/>
              <a:t>‹#›</a:t>
            </a:fld>
            <a:endParaRPr lang="en-US"/>
          </a:p>
        </p:txBody>
      </p:sp>
    </p:spTree>
    <p:extLst>
      <p:ext uri="{BB962C8B-B14F-4D97-AF65-F5344CB8AC3E}">
        <p14:creationId xmlns:p14="http://schemas.microsoft.com/office/powerpoint/2010/main" val="2195795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78937A9F-1485-8309-EE00-D1D36106EA9C}"/>
              </a:ext>
            </a:extLst>
          </p:cNvPr>
          <p:cNvSpPr>
            <a:spLocks noGrp="1"/>
          </p:cNvSpPr>
          <p:nvPr>
            <p:ph type="subTitle" idx="1"/>
          </p:nvPr>
        </p:nvSpPr>
        <p:spPr>
          <a:xfrm>
            <a:off x="1524000" y="3082995"/>
            <a:ext cx="9144000" cy="540371"/>
          </a:xfrm>
        </p:spPr>
        <p:txBody>
          <a:bodyPr vert="horz" lIns="91440" tIns="45720" rIns="91440" bIns="45720" rtlCol="0" anchor="t">
            <a:normAutofit/>
          </a:bodyPr>
          <a:lstStyle/>
          <a:p>
            <a:r>
              <a:rPr lang="en-US" sz="3200" b="1">
                <a:latin typeface="Times New Roman"/>
                <a:cs typeface="Times New Roman"/>
              </a:rPr>
              <a:t>INTRODUCTION</a:t>
            </a:r>
          </a:p>
        </p:txBody>
      </p:sp>
    </p:spTree>
    <p:extLst>
      <p:ext uri="{BB962C8B-B14F-4D97-AF65-F5344CB8AC3E}">
        <p14:creationId xmlns:p14="http://schemas.microsoft.com/office/powerpoint/2010/main" val="530703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211899-1DE5-3046-98B7-AECE9FA2474B}"/>
              </a:ext>
            </a:extLst>
          </p:cNvPr>
          <p:cNvSpPr>
            <a:spLocks noGrp="1"/>
          </p:cNvSpPr>
          <p:nvPr>
            <p:ph idx="1"/>
          </p:nvPr>
        </p:nvSpPr>
        <p:spPr>
          <a:xfrm>
            <a:off x="948559" y="1536591"/>
            <a:ext cx="10287000" cy="4351338"/>
          </a:xfrm>
        </p:spPr>
        <p:txBody>
          <a:bodyPr vert="horz" lIns="91440" tIns="45720" rIns="91440" bIns="45720" rtlCol="0" anchor="t">
            <a:normAutofit/>
          </a:bodyPr>
          <a:lstStyle/>
          <a:p>
            <a:pPr>
              <a:lnSpc>
                <a:spcPct val="100000"/>
              </a:lnSpc>
              <a:spcAft>
                <a:spcPts val="1000"/>
              </a:spcAft>
            </a:pPr>
            <a:r>
              <a:rPr lang="en-US" sz="2000">
                <a:solidFill>
                  <a:srgbClr val="000000"/>
                </a:solidFill>
                <a:latin typeface="Times New Roman"/>
                <a:ea typeface="+mn-lt"/>
                <a:cs typeface="+mn-lt"/>
              </a:rPr>
              <a:t>Department career counselors will assist in facilitating CDTC and FTSW.</a:t>
            </a:r>
            <a:endParaRPr lang="en-US" sz="2000">
              <a:latin typeface="Times New Roman"/>
              <a:cs typeface="Times New Roman"/>
            </a:endParaRPr>
          </a:p>
          <a:p>
            <a:pPr>
              <a:lnSpc>
                <a:spcPct val="100000"/>
              </a:lnSpc>
              <a:spcAft>
                <a:spcPts val="1000"/>
              </a:spcAft>
            </a:pPr>
            <a:r>
              <a:rPr lang="en-US" sz="2000">
                <a:solidFill>
                  <a:srgbClr val="000000"/>
                </a:solidFill>
                <a:latin typeface="Times New Roman"/>
                <a:ea typeface="+mn-lt"/>
                <a:cs typeface="+mn-lt"/>
              </a:rPr>
              <a:t>Conduct CDBs on assigned personnel per OPNAVINST 1040.11F.</a:t>
            </a:r>
          </a:p>
          <a:p>
            <a:pPr>
              <a:lnSpc>
                <a:spcPct val="100000"/>
              </a:lnSpc>
              <a:spcAft>
                <a:spcPts val="1000"/>
              </a:spcAft>
            </a:pPr>
            <a:r>
              <a:rPr lang="en-US" sz="2000">
                <a:solidFill>
                  <a:srgbClr val="000000"/>
                </a:solidFill>
                <a:latin typeface="Times New Roman"/>
                <a:ea typeface="+mn-lt"/>
                <a:cs typeface="+mn-lt"/>
              </a:rPr>
              <a:t>Document CDB minutes using the ICDP in CIMS.</a:t>
            </a:r>
          </a:p>
          <a:p>
            <a:pPr>
              <a:lnSpc>
                <a:spcPct val="100000"/>
              </a:lnSpc>
              <a:spcAft>
                <a:spcPts val="1000"/>
              </a:spcAft>
            </a:pPr>
            <a:r>
              <a:rPr lang="en-US" sz="2000">
                <a:solidFill>
                  <a:srgbClr val="000000"/>
                </a:solidFill>
                <a:latin typeface="Times New Roman"/>
                <a:ea typeface="+mn-lt"/>
                <a:cs typeface="+mn-lt"/>
              </a:rPr>
              <a:t>Provide a monthly report to departmental leadership. </a:t>
            </a:r>
          </a:p>
        </p:txBody>
      </p:sp>
      <p:sp>
        <p:nvSpPr>
          <p:cNvPr id="7" name="Title 1">
            <a:extLst>
              <a:ext uri="{FF2B5EF4-FFF2-40B4-BE49-F238E27FC236}">
                <a16:creationId xmlns:a16="http://schemas.microsoft.com/office/drawing/2014/main" id="{D162A9AD-C156-05DC-1812-B6B340CCD39D}"/>
              </a:ext>
            </a:extLst>
          </p:cNvPr>
          <p:cNvSpPr txBox="1">
            <a:spLocks/>
          </p:cNvSpPr>
          <p:nvPr/>
        </p:nvSpPr>
        <p:spPr>
          <a:xfrm>
            <a:off x="781" y="-270"/>
            <a:ext cx="12191237" cy="15357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solidFill>
                  <a:srgbClr val="000000"/>
                </a:solidFill>
                <a:latin typeface="Times New Roman"/>
                <a:cs typeface="Times New Roman"/>
              </a:rPr>
              <a:t>DEPARTMENT/DIVISIONAL CAREER COUNSELOR RESPONSIBILITIES</a:t>
            </a:r>
            <a:endParaRPr lang="en-US">
              <a:latin typeface="Aptos Display" panose="02110004020202020204"/>
              <a:cs typeface="Times New Roman"/>
            </a:endParaRPr>
          </a:p>
        </p:txBody>
      </p:sp>
    </p:spTree>
    <p:extLst>
      <p:ext uri="{BB962C8B-B14F-4D97-AF65-F5344CB8AC3E}">
        <p14:creationId xmlns:p14="http://schemas.microsoft.com/office/powerpoint/2010/main" val="1327100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C6E78F-8717-4978-B018-111AE9D9DC83}"/>
              </a:ext>
            </a:extLst>
          </p:cNvPr>
          <p:cNvSpPr>
            <a:spLocks noGrp="1"/>
          </p:cNvSpPr>
          <p:nvPr>
            <p:ph idx="1"/>
          </p:nvPr>
        </p:nvSpPr>
        <p:spPr>
          <a:xfrm>
            <a:off x="2009514" y="1535046"/>
            <a:ext cx="8174387" cy="4762708"/>
          </a:xfrm>
        </p:spPr>
        <p:txBody>
          <a:bodyPr vert="horz" lIns="91440" tIns="45720" rIns="91440" bIns="45720" rtlCol="0" anchor="t">
            <a:normAutofit/>
          </a:bodyPr>
          <a:lstStyle/>
          <a:p>
            <a:pPr>
              <a:lnSpc>
                <a:spcPct val="100000"/>
              </a:lnSpc>
              <a:spcBef>
                <a:spcPts val="300"/>
              </a:spcBef>
              <a:spcAft>
                <a:spcPts val="300"/>
              </a:spcAft>
              <a:defRPr/>
            </a:pPr>
            <a:r>
              <a:rPr lang="en-US" sz="2000" dirty="0">
                <a:solidFill>
                  <a:srgbClr val="000000"/>
                </a:solidFill>
                <a:latin typeface="Times New Roman" panose="02020603050405020304" pitchFamily="18" charset="0"/>
                <a:ea typeface="Calibri"/>
                <a:cs typeface="Times New Roman" panose="02020603050405020304" pitchFamily="18" charset="0"/>
              </a:rPr>
              <a:t>NAVPERS 1040/2 (Rev. 09-2025)</a:t>
            </a:r>
            <a:endParaRPr lang="en-US" sz="2000" dirty="0">
              <a:solidFill>
                <a:srgbClr val="000000"/>
              </a:solidFill>
              <a:latin typeface="Times New Roman" panose="02020603050405020304" pitchFamily="18" charset="0"/>
              <a:cs typeface="Times New Roman" panose="02020603050405020304" pitchFamily="18" charset="0"/>
            </a:endParaRPr>
          </a:p>
          <a:p>
            <a:pPr>
              <a:lnSpc>
                <a:spcPct val="100000"/>
              </a:lnSpc>
              <a:spcBef>
                <a:spcPts val="300"/>
              </a:spcBef>
              <a:spcAft>
                <a:spcPts val="300"/>
              </a:spcAft>
              <a:defRPr/>
            </a:pPr>
            <a:r>
              <a:rPr lang="en-US" sz="2000" dirty="0">
                <a:solidFill>
                  <a:srgbClr val="000000"/>
                </a:solidFill>
                <a:latin typeface="Times New Roman" panose="02020603050405020304" pitchFamily="18" charset="0"/>
                <a:cs typeface="Times New Roman" panose="02020603050405020304" pitchFamily="18" charset="0"/>
              </a:rPr>
              <a:t>Primary resource utilized to assess the effectiveness of a command’s CDP.</a:t>
            </a:r>
            <a:endParaRPr lang="en-US" sz="2400" dirty="0">
              <a:solidFill>
                <a:srgbClr val="FFFF00"/>
              </a:solidFill>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defRPr/>
            </a:pPr>
            <a:r>
              <a:rPr lang="en-US" sz="2000" dirty="0">
                <a:solidFill>
                  <a:srgbClr val="000000"/>
                </a:solidFill>
                <a:latin typeface="Times New Roman" panose="02020603050405020304" pitchFamily="18" charset="0"/>
                <a:ea typeface="+mn-lt"/>
                <a:cs typeface="Times New Roman" panose="02020603050405020304" pitchFamily="18" charset="0"/>
              </a:rPr>
              <a:t>Resource for commands to objectively self-assess their organizational strengths and other areas that require further attention.</a:t>
            </a:r>
            <a:endParaRPr lang="en-US" sz="2400" dirty="0">
              <a:solidFill>
                <a:srgbClr val="FFFF00"/>
              </a:solidFill>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defRPr/>
            </a:pPr>
            <a:r>
              <a:rPr lang="en-US" sz="2000" dirty="0">
                <a:solidFill>
                  <a:srgbClr val="000000"/>
                </a:solidFill>
                <a:latin typeface="Times New Roman" panose="02020603050405020304" pitchFamily="18" charset="0"/>
                <a:ea typeface="+mn-lt"/>
                <a:cs typeface="Times New Roman" panose="02020603050405020304" pitchFamily="18" charset="0"/>
              </a:rPr>
              <a:t>The command must be evaluated annually.</a:t>
            </a:r>
          </a:p>
          <a:p>
            <a:pPr>
              <a:lnSpc>
                <a:spcPct val="100000"/>
              </a:lnSpc>
              <a:spcBef>
                <a:spcPts val="300"/>
              </a:spcBef>
              <a:spcAft>
                <a:spcPts val="300"/>
              </a:spcAft>
              <a:defRPr/>
            </a:pPr>
            <a:r>
              <a:rPr lang="en-US" sz="2000" dirty="0">
                <a:solidFill>
                  <a:srgbClr val="000000"/>
                </a:solidFill>
                <a:latin typeface="Times New Roman" panose="02020603050405020304" pitchFamily="18" charset="0"/>
                <a:ea typeface="+mn-lt"/>
                <a:cs typeface="Times New Roman" panose="02020603050405020304" pitchFamily="18" charset="0"/>
              </a:rPr>
              <a:t>Department reviews are conducted annually by the CCC and it is strongly recommended prior to any turnover by Departmental CCs (DCC).</a:t>
            </a:r>
            <a:endParaRPr lang="en-US" sz="2400" dirty="0">
              <a:solidFill>
                <a:srgbClr val="FFFF00"/>
              </a:solidFill>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defRPr/>
            </a:pPr>
            <a:r>
              <a:rPr lang="en-US" sz="2000" dirty="0">
                <a:solidFill>
                  <a:srgbClr val="000000"/>
                </a:solidFill>
                <a:latin typeface="Times New Roman" panose="02020603050405020304" pitchFamily="18" charset="0"/>
                <a:cs typeface="Times New Roman" panose="02020603050405020304" pitchFamily="18" charset="0"/>
              </a:rPr>
              <a:t>Referenced when being considered for Retention Excellence Award (REA). </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defRPr/>
            </a:pPr>
            <a:endParaRPr lang="en-US" sz="2400" dirty="0">
              <a:solidFill>
                <a:srgbClr val="FF0000"/>
              </a:solidFill>
              <a:latin typeface="+mj-lt"/>
              <a:ea typeface="Tahoma"/>
              <a:cs typeface="Tahoma"/>
            </a:endParaRPr>
          </a:p>
          <a:p>
            <a:pPr>
              <a:lnSpc>
                <a:spcPct val="100000"/>
              </a:lnSpc>
              <a:spcBef>
                <a:spcPts val="300"/>
              </a:spcBef>
              <a:spcAft>
                <a:spcPts val="300"/>
              </a:spcAft>
              <a:defRPr/>
            </a:pPr>
            <a:endParaRPr lang="en-US" sz="2400" dirty="0">
              <a:latin typeface="+mj-lt"/>
              <a:ea typeface="Tahoma"/>
              <a:cs typeface="Tahoma"/>
            </a:endParaRPr>
          </a:p>
          <a:p>
            <a:pPr>
              <a:lnSpc>
                <a:spcPct val="100000"/>
              </a:lnSpc>
              <a:spcBef>
                <a:spcPts val="300"/>
              </a:spcBef>
              <a:spcAft>
                <a:spcPts val="300"/>
              </a:spcAft>
              <a:buNone/>
              <a:defRPr/>
            </a:pPr>
            <a:endParaRPr lang="en-US" sz="2000" dirty="0">
              <a:ea typeface="Tahoma"/>
              <a:cs typeface="Tahoma"/>
            </a:endParaRPr>
          </a:p>
        </p:txBody>
      </p:sp>
      <p:sp>
        <p:nvSpPr>
          <p:cNvPr id="9" name="Title 1">
            <a:extLst>
              <a:ext uri="{FF2B5EF4-FFF2-40B4-BE49-F238E27FC236}">
                <a16:creationId xmlns:a16="http://schemas.microsoft.com/office/drawing/2014/main" id="{B08FC42B-B9F5-5213-42CC-4A8D920A3DD2}"/>
              </a:ext>
            </a:extLst>
          </p:cNvPr>
          <p:cNvSpPr txBox="1">
            <a:spLocks/>
          </p:cNvSpPr>
          <p:nvPr/>
        </p:nvSpPr>
        <p:spPr>
          <a:xfrm>
            <a:off x="781" y="-270"/>
            <a:ext cx="12191237" cy="15357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Career Information Program Review (CIPR)</a:t>
            </a:r>
          </a:p>
        </p:txBody>
      </p:sp>
    </p:spTree>
    <p:extLst>
      <p:ext uri="{BB962C8B-B14F-4D97-AF65-F5344CB8AC3E}">
        <p14:creationId xmlns:p14="http://schemas.microsoft.com/office/powerpoint/2010/main" val="258940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C6E78F-8717-4978-B018-111AE9D9DC83}"/>
              </a:ext>
            </a:extLst>
          </p:cNvPr>
          <p:cNvSpPr>
            <a:spLocks noGrp="1"/>
          </p:cNvSpPr>
          <p:nvPr>
            <p:ph idx="1"/>
          </p:nvPr>
        </p:nvSpPr>
        <p:spPr>
          <a:xfrm>
            <a:off x="1189966" y="1726436"/>
            <a:ext cx="9026364" cy="4037850"/>
          </a:xfrm>
        </p:spPr>
        <p:txBody>
          <a:bodyPr vert="horz" lIns="91440" tIns="45720" rIns="91440" bIns="45720" rtlCol="0" anchor="t">
            <a:noAutofit/>
          </a:bodyPr>
          <a:lstStyle/>
          <a:p>
            <a:pPr>
              <a:lnSpc>
                <a:spcPct val="100000"/>
              </a:lnSpc>
              <a:spcBef>
                <a:spcPts val="300"/>
              </a:spcBef>
              <a:spcAft>
                <a:spcPts val="300"/>
              </a:spcAft>
            </a:pPr>
            <a:r>
              <a:rPr lang="en-US" sz="2000">
                <a:solidFill>
                  <a:srgbClr val="000000"/>
                </a:solidFill>
                <a:latin typeface="Times New Roman"/>
                <a:ea typeface="Calibri"/>
                <a:cs typeface="Calibri"/>
              </a:rPr>
              <a:t>Provides a means to assess the effectiveness of programs and support systems that directly impact the command climate</a:t>
            </a:r>
            <a:endParaRPr lang="en-US" sz="2000">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Career Development Program Management</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Career Development Team (CDT)</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CDT Training</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Career Development Boards (CDB)</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Professional Apprentice Career Tracks (PACT)</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Career Waypoints (C-WAY) </a:t>
            </a:r>
            <a:endParaRPr lang="en-US">
              <a:solidFill>
                <a:schemeClr val="accent3"/>
              </a:solidFill>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ea typeface="Calibri"/>
                <a:cs typeface="Calibri"/>
              </a:rPr>
              <a:t>Transition Assistance Program (TAP)</a:t>
            </a:r>
            <a:endParaRPr lang="en-US" sz="2400">
              <a:solidFill>
                <a:schemeClr val="accent3"/>
              </a:solidFill>
              <a:latin typeface="Times New Roman"/>
              <a:ea typeface="Tahoma"/>
              <a:cs typeface="Tahoma"/>
            </a:endParaRPr>
          </a:p>
          <a:p>
            <a:pPr>
              <a:lnSpc>
                <a:spcPct val="100000"/>
              </a:lnSpc>
              <a:spcBef>
                <a:spcPts val="300"/>
              </a:spcBef>
              <a:spcAft>
                <a:spcPts val="300"/>
              </a:spcAft>
            </a:pPr>
            <a:endParaRPr lang="en-US" sz="2400">
              <a:solidFill>
                <a:schemeClr val="accent3"/>
              </a:solidFill>
              <a:latin typeface="Tahoma"/>
              <a:ea typeface="Tahoma"/>
              <a:cs typeface="Times New Roman"/>
            </a:endParaRPr>
          </a:p>
          <a:p>
            <a:pPr>
              <a:lnSpc>
                <a:spcPct val="100000"/>
              </a:lnSpc>
              <a:spcBef>
                <a:spcPts val="300"/>
              </a:spcBef>
              <a:spcAft>
                <a:spcPts val="300"/>
              </a:spcAft>
            </a:pPr>
            <a:endParaRPr lang="en-US" sz="2400">
              <a:solidFill>
                <a:schemeClr val="accent3"/>
              </a:solidFill>
              <a:latin typeface="Tahoma"/>
              <a:ea typeface="Tahoma"/>
              <a:cs typeface="Times New Roman"/>
            </a:endParaRPr>
          </a:p>
          <a:p>
            <a:pPr>
              <a:lnSpc>
                <a:spcPct val="100000"/>
              </a:lnSpc>
              <a:spcBef>
                <a:spcPts val="300"/>
              </a:spcBef>
              <a:spcAft>
                <a:spcPts val="300"/>
              </a:spcAft>
            </a:pPr>
            <a:endParaRPr lang="en-US" sz="2400">
              <a:solidFill>
                <a:schemeClr val="accent3"/>
              </a:solidFill>
              <a:latin typeface="Tahoma"/>
              <a:ea typeface="Tahoma"/>
              <a:cs typeface="Times New Roman"/>
            </a:endParaRPr>
          </a:p>
        </p:txBody>
      </p:sp>
      <p:sp>
        <p:nvSpPr>
          <p:cNvPr id="7" name="Title 1">
            <a:extLst>
              <a:ext uri="{FF2B5EF4-FFF2-40B4-BE49-F238E27FC236}">
                <a16:creationId xmlns:a16="http://schemas.microsoft.com/office/drawing/2014/main" id="{A2AB4DF4-E264-A4D6-7ACD-07986D85D1C9}"/>
              </a:ext>
            </a:extLst>
          </p:cNvPr>
          <p:cNvSpPr txBox="1">
            <a:spLocks/>
          </p:cNvSpPr>
          <p:nvPr/>
        </p:nvSpPr>
        <p:spPr>
          <a:xfrm>
            <a:off x="781" y="-270"/>
            <a:ext cx="12191237" cy="15357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Career Information Program Review (CIPR)</a:t>
            </a:r>
          </a:p>
        </p:txBody>
      </p:sp>
    </p:spTree>
    <p:extLst>
      <p:ext uri="{BB962C8B-B14F-4D97-AF65-F5344CB8AC3E}">
        <p14:creationId xmlns:p14="http://schemas.microsoft.com/office/powerpoint/2010/main" val="3644908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DC5366B-180C-EE68-1588-68C5E6F13CE3}"/>
              </a:ext>
            </a:extLst>
          </p:cNvPr>
          <p:cNvSpPr txBox="1">
            <a:spLocks/>
          </p:cNvSpPr>
          <p:nvPr/>
        </p:nvSpPr>
        <p:spPr>
          <a:xfrm>
            <a:off x="781" y="-270"/>
            <a:ext cx="1219123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Career Information Program Review (CIPR)</a:t>
            </a:r>
          </a:p>
        </p:txBody>
      </p:sp>
      <p:sp>
        <p:nvSpPr>
          <p:cNvPr id="10" name="TextBox 9">
            <a:extLst>
              <a:ext uri="{FF2B5EF4-FFF2-40B4-BE49-F238E27FC236}">
                <a16:creationId xmlns:a16="http://schemas.microsoft.com/office/drawing/2014/main" id="{E1D1808D-7E91-85FA-6079-EFAFFB981706}"/>
              </a:ext>
            </a:extLst>
          </p:cNvPr>
          <p:cNvSpPr txBox="1"/>
          <p:nvPr/>
        </p:nvSpPr>
        <p:spPr>
          <a:xfrm>
            <a:off x="853965" y="1156138"/>
            <a:ext cx="3153103"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Times New Roman"/>
                <a:cs typeface="Times New Roman"/>
              </a:rPr>
              <a:t>NAVPERS 1040/2: Career Information Program Review (Rev. 11-2025)</a:t>
            </a:r>
          </a:p>
          <a:p>
            <a:r>
              <a:rPr lang="en-US" sz="2000" b="1" dirty="0">
                <a:latin typeface="Times New Roman"/>
                <a:cs typeface="Times New Roman"/>
              </a:rPr>
              <a:t>Department/Divisional CC:</a:t>
            </a:r>
          </a:p>
        </p:txBody>
      </p:sp>
      <p:pic>
        <p:nvPicPr>
          <p:cNvPr id="5" name="Picture 4">
            <a:extLst>
              <a:ext uri="{FF2B5EF4-FFF2-40B4-BE49-F238E27FC236}">
                <a16:creationId xmlns:a16="http://schemas.microsoft.com/office/drawing/2014/main" id="{846319B1-9D42-9411-9A0E-1D45078055A3}"/>
              </a:ext>
            </a:extLst>
          </p:cNvPr>
          <p:cNvPicPr>
            <a:picLocks noChangeAspect="1"/>
          </p:cNvPicPr>
          <p:nvPr/>
        </p:nvPicPr>
        <p:blipFill>
          <a:blip r:embed="rId3"/>
          <a:stretch>
            <a:fillRect/>
          </a:stretch>
        </p:blipFill>
        <p:spPr>
          <a:xfrm>
            <a:off x="3892768" y="1156138"/>
            <a:ext cx="3890457" cy="5025173"/>
          </a:xfrm>
          <a:prstGeom prst="rect">
            <a:avLst/>
          </a:prstGeom>
        </p:spPr>
      </p:pic>
      <p:sp>
        <p:nvSpPr>
          <p:cNvPr id="2" name="Rectangle 1">
            <a:extLst>
              <a:ext uri="{FF2B5EF4-FFF2-40B4-BE49-F238E27FC236}">
                <a16:creationId xmlns:a16="http://schemas.microsoft.com/office/drawing/2014/main" id="{46F0839C-21C3-A31E-F959-AD6665742F65}"/>
              </a:ext>
            </a:extLst>
          </p:cNvPr>
          <p:cNvSpPr>
            <a:spLocks noGrp="1" noRot="1" noMove="1" noResize="1" noEditPoints="1" noAdjustHandles="1" noChangeArrowheads="1" noChangeShapeType="1"/>
          </p:cNvSpPr>
          <p:nvPr/>
        </p:nvSpPr>
        <p:spPr>
          <a:xfrm rot="18770579">
            <a:off x="4329287" y="2799190"/>
            <a:ext cx="3246019" cy="923330"/>
          </a:xfrm>
          <a:prstGeom prst="rect">
            <a:avLst/>
          </a:prstGeom>
          <a:noFill/>
        </p:spPr>
        <p:txBody>
          <a:bodyPr wrap="square" lIns="91440" tIns="45720" rIns="91440" bIns="45720">
            <a:spAutoFit/>
          </a:bodyPr>
          <a:lstStyle/>
          <a:p>
            <a:pPr algn="ctr"/>
            <a:r>
              <a:rPr lang="en-US" sz="5400" b="1" spc="50" dirty="0">
                <a:ln w="0"/>
                <a:solidFill>
                  <a:schemeClr val="bg2"/>
                </a:solidFill>
                <a:effectLst>
                  <a:innerShdw blurRad="63500" dist="50800" dir="13500000">
                    <a:srgbClr val="000000">
                      <a:alpha val="50000"/>
                    </a:srgbClr>
                  </a:innerShdw>
                </a:effectLst>
              </a:rPr>
              <a:t>SAMPLE</a:t>
            </a:r>
            <a:endParaRPr lang="en-US"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834819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ext&#10;&#10;AI-generated content may be incorrect.">
            <a:extLst>
              <a:ext uri="{FF2B5EF4-FFF2-40B4-BE49-F238E27FC236}">
                <a16:creationId xmlns:a16="http://schemas.microsoft.com/office/drawing/2014/main" id="{A0318605-181A-0CBB-F874-19EBA40FF948}"/>
              </a:ext>
            </a:extLst>
          </p:cNvPr>
          <p:cNvPicPr>
            <a:picLocks noChangeAspect="1"/>
          </p:cNvPicPr>
          <p:nvPr/>
        </p:nvPicPr>
        <p:blipFill>
          <a:blip r:embed="rId3"/>
          <a:srcRect l="115" t="3858" r="115" b="-445"/>
          <a:stretch>
            <a:fillRect/>
          </a:stretch>
        </p:blipFill>
        <p:spPr>
          <a:xfrm>
            <a:off x="2844575" y="1090396"/>
            <a:ext cx="6970542" cy="5231977"/>
          </a:xfrm>
          <a:prstGeom prst="rect">
            <a:avLst/>
          </a:prstGeom>
        </p:spPr>
      </p:pic>
      <p:sp>
        <p:nvSpPr>
          <p:cNvPr id="9" name="Title 1">
            <a:extLst>
              <a:ext uri="{FF2B5EF4-FFF2-40B4-BE49-F238E27FC236}">
                <a16:creationId xmlns:a16="http://schemas.microsoft.com/office/drawing/2014/main" id="{5180FDC1-2838-7AFC-3D2B-AB66962CF41C}"/>
              </a:ext>
            </a:extLst>
          </p:cNvPr>
          <p:cNvSpPr txBox="1">
            <a:spLocks/>
          </p:cNvSpPr>
          <p:nvPr/>
        </p:nvSpPr>
        <p:spPr>
          <a:xfrm>
            <a:off x="781" y="-270"/>
            <a:ext cx="1219123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Career Information Program Review (CIPR)</a:t>
            </a:r>
          </a:p>
        </p:txBody>
      </p:sp>
    </p:spTree>
    <p:extLst>
      <p:ext uri="{BB962C8B-B14F-4D97-AF65-F5344CB8AC3E}">
        <p14:creationId xmlns:p14="http://schemas.microsoft.com/office/powerpoint/2010/main" val="2871540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6874" y="1424948"/>
            <a:ext cx="9180051" cy="4855245"/>
          </a:xfrm>
        </p:spPr>
        <p:txBody>
          <a:bodyPr vert="horz" lIns="91440" tIns="45720" rIns="91440" bIns="45720" rtlCol="0" anchor="t">
            <a:normAutofit/>
          </a:bodyPr>
          <a:lstStyle/>
          <a:p>
            <a:pPr>
              <a:lnSpc>
                <a:spcPct val="100000"/>
              </a:lnSpc>
              <a:spcBef>
                <a:spcPts val="300"/>
              </a:spcBef>
              <a:spcAft>
                <a:spcPts val="300"/>
              </a:spcAft>
            </a:pPr>
            <a:r>
              <a:rPr lang="en-US" sz="2000">
                <a:solidFill>
                  <a:srgbClr val="000000"/>
                </a:solidFill>
                <a:latin typeface="Times New Roman"/>
                <a:cs typeface="Times New Roman"/>
              </a:rPr>
              <a:t>Plan of Action and Milestone (POA&amp;M) </a:t>
            </a:r>
            <a:endParaRPr lang="en-US" sz="2000">
              <a:latin typeface="Times New Roman"/>
              <a:ea typeface="Tahoma"/>
              <a:cs typeface="Times New Roman"/>
            </a:endParaRPr>
          </a:p>
          <a:p>
            <a:pPr marL="685800" lvl="2">
              <a:lnSpc>
                <a:spcPct val="100000"/>
              </a:lnSpc>
              <a:spcBef>
                <a:spcPts val="300"/>
              </a:spcBef>
              <a:spcAft>
                <a:spcPts val="300"/>
              </a:spcAft>
            </a:pPr>
            <a:r>
              <a:rPr lang="en-US">
                <a:solidFill>
                  <a:srgbClr val="000000"/>
                </a:solidFill>
                <a:latin typeface="Times New Roman"/>
                <a:cs typeface="Times New Roman"/>
              </a:rPr>
              <a:t>Report must be generated for line items marked as “No” </a:t>
            </a:r>
            <a:endParaRPr lang="en-US">
              <a:latin typeface="Times New Roman"/>
              <a:ea typeface="Tahoma"/>
              <a:cs typeface="Times New Roman"/>
            </a:endParaRPr>
          </a:p>
          <a:p>
            <a:pPr marL="685800" lvl="2">
              <a:lnSpc>
                <a:spcPct val="100000"/>
              </a:lnSpc>
              <a:spcBef>
                <a:spcPts val="300"/>
              </a:spcBef>
              <a:spcAft>
                <a:spcPts val="300"/>
              </a:spcAft>
            </a:pPr>
            <a:r>
              <a:rPr lang="en-US">
                <a:solidFill>
                  <a:srgbClr val="000000"/>
                </a:solidFill>
                <a:latin typeface="Times New Roman"/>
                <a:ea typeface="+mn-lt"/>
                <a:cs typeface="+mn-lt"/>
              </a:rPr>
              <a:t>POA&amp;M will state specific actions to be taken; program manager who is responsible for completing the action; the start, milestones, and completion dates; and expected results</a:t>
            </a:r>
            <a:endParaRPr lang="en-US">
              <a:latin typeface="Times New Roman"/>
              <a:ea typeface="Tahoma"/>
              <a:cs typeface="Tahoma"/>
            </a:endParaRPr>
          </a:p>
          <a:p>
            <a:pPr marL="685800" lvl="2">
              <a:lnSpc>
                <a:spcPct val="100000"/>
              </a:lnSpc>
              <a:spcBef>
                <a:spcPts val="300"/>
              </a:spcBef>
              <a:spcAft>
                <a:spcPts val="300"/>
              </a:spcAft>
            </a:pPr>
            <a:r>
              <a:rPr lang="en-US">
                <a:solidFill>
                  <a:srgbClr val="000000"/>
                </a:solidFill>
                <a:latin typeface="Times New Roman"/>
                <a:cs typeface="Times New Roman"/>
              </a:rPr>
              <a:t>Will be completed and forwarded to CCC within 30 calendar days of CIPR</a:t>
            </a:r>
            <a:endParaRPr lang="en-US">
              <a:latin typeface="Times New Roman"/>
              <a:ea typeface="Tahoma"/>
              <a:cs typeface="Times New Roman"/>
            </a:endParaRPr>
          </a:p>
          <a:p>
            <a:pPr marL="685800" lvl="2">
              <a:lnSpc>
                <a:spcPct val="100000"/>
              </a:lnSpc>
              <a:spcBef>
                <a:spcPts val="300"/>
              </a:spcBef>
              <a:spcAft>
                <a:spcPts val="300"/>
              </a:spcAft>
            </a:pPr>
            <a:r>
              <a:rPr lang="en-US">
                <a:solidFill>
                  <a:srgbClr val="000000"/>
                </a:solidFill>
                <a:latin typeface="Times New Roman"/>
                <a:cs typeface="Times New Roman"/>
              </a:rPr>
              <a:t>The DCC and CCC alone should not be the action person</a:t>
            </a:r>
            <a:endParaRPr lang="en-US">
              <a:latin typeface="Times New Roman"/>
              <a:ea typeface="Tahoma"/>
              <a:cs typeface="Times New Roman"/>
            </a:endParaRPr>
          </a:p>
          <a:p>
            <a:pPr>
              <a:lnSpc>
                <a:spcPct val="110000"/>
              </a:lnSpc>
              <a:spcBef>
                <a:spcPts val="600"/>
              </a:spcBef>
              <a:spcAft>
                <a:spcPts val="600"/>
              </a:spcAft>
            </a:pPr>
            <a:r>
              <a:rPr lang="en-US" sz="2000">
                <a:solidFill>
                  <a:srgbClr val="000000"/>
                </a:solidFill>
                <a:latin typeface="Times New Roman"/>
                <a:cs typeface="Times New Roman"/>
              </a:rPr>
              <a:t>Ensure each stakeholder (designated person) takes ownership of their portion</a:t>
            </a:r>
            <a:endParaRPr lang="en-US" sz="2000">
              <a:latin typeface="Times New Roman"/>
              <a:ea typeface="Tahoma"/>
              <a:cs typeface="Times New Roman"/>
            </a:endParaRPr>
          </a:p>
          <a:p>
            <a:pPr>
              <a:lnSpc>
                <a:spcPct val="110000"/>
              </a:lnSpc>
              <a:spcBef>
                <a:spcPts val="600"/>
              </a:spcBef>
              <a:spcAft>
                <a:spcPts val="600"/>
              </a:spcAft>
            </a:pPr>
            <a:r>
              <a:rPr lang="en-US" sz="2000">
                <a:solidFill>
                  <a:srgbClr val="000000"/>
                </a:solidFill>
                <a:latin typeface="Times New Roman"/>
                <a:cs typeface="Times New Roman"/>
              </a:rPr>
              <a:t>The CDT must work together in keeping CDP online and effective </a:t>
            </a:r>
            <a:r>
              <a:rPr lang="en-US" sz="2000">
                <a:solidFill>
                  <a:srgbClr val="000000"/>
                </a:solidFill>
                <a:latin typeface="Calibri"/>
              </a:rPr>
              <a:t> </a:t>
            </a:r>
            <a:endParaRPr lang="en-US" sz="2400">
              <a:ea typeface="Tahoma"/>
              <a:cs typeface="Tahoma"/>
            </a:endParaRPr>
          </a:p>
          <a:p>
            <a:pPr>
              <a:lnSpc>
                <a:spcPct val="110000"/>
              </a:lnSpc>
              <a:spcAft>
                <a:spcPts val="1000"/>
              </a:spcAft>
            </a:pPr>
            <a:endParaRPr lang="en-US" sz="2400">
              <a:ea typeface="Tahoma"/>
              <a:cs typeface="Tahoma"/>
            </a:endParaRPr>
          </a:p>
        </p:txBody>
      </p:sp>
      <p:sp>
        <p:nvSpPr>
          <p:cNvPr id="7" name="Title 1">
            <a:extLst>
              <a:ext uri="{FF2B5EF4-FFF2-40B4-BE49-F238E27FC236}">
                <a16:creationId xmlns:a16="http://schemas.microsoft.com/office/drawing/2014/main" id="{446CC35E-0659-402A-74B8-A1A2B2A9E945}"/>
              </a:ext>
            </a:extLst>
          </p:cNvPr>
          <p:cNvSpPr txBox="1">
            <a:spLocks/>
          </p:cNvSpPr>
          <p:nvPr/>
        </p:nvSpPr>
        <p:spPr>
          <a:xfrm>
            <a:off x="781" y="-270"/>
            <a:ext cx="1219123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Career Information Program Review (CIPR)</a:t>
            </a:r>
          </a:p>
        </p:txBody>
      </p:sp>
    </p:spTree>
    <p:extLst>
      <p:ext uri="{BB962C8B-B14F-4D97-AF65-F5344CB8AC3E}">
        <p14:creationId xmlns:p14="http://schemas.microsoft.com/office/powerpoint/2010/main" val="3134210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6F3AB926-5E5E-723A-ECFF-B4E79D0F35ED}"/>
              </a:ext>
            </a:extLst>
          </p:cNvPr>
          <p:cNvGraphicFramePr>
            <a:graphicFrameLocks noGrp="1"/>
          </p:cNvGraphicFramePr>
          <p:nvPr>
            <p:ph idx="1"/>
            <p:extLst>
              <p:ext uri="{D42A27DB-BD31-4B8C-83A1-F6EECF244321}">
                <p14:modId xmlns:p14="http://schemas.microsoft.com/office/powerpoint/2010/main" val="605147972"/>
              </p:ext>
            </p:extLst>
          </p:nvPr>
        </p:nvGraphicFramePr>
        <p:xfrm>
          <a:off x="1616970" y="1084053"/>
          <a:ext cx="8958059" cy="4953423"/>
        </p:xfrm>
        <a:graphic>
          <a:graphicData uri="http://schemas.openxmlformats.org/drawingml/2006/table">
            <a:tbl>
              <a:tblPr/>
              <a:tblGrid>
                <a:gridCol w="1770780">
                  <a:extLst>
                    <a:ext uri="{9D8B030D-6E8A-4147-A177-3AD203B41FA5}">
                      <a16:colId xmlns:a16="http://schemas.microsoft.com/office/drawing/2014/main" val="1270458158"/>
                    </a:ext>
                  </a:extLst>
                </a:gridCol>
                <a:gridCol w="1780249">
                  <a:extLst>
                    <a:ext uri="{9D8B030D-6E8A-4147-A177-3AD203B41FA5}">
                      <a16:colId xmlns:a16="http://schemas.microsoft.com/office/drawing/2014/main" val="3734890751"/>
                    </a:ext>
                  </a:extLst>
                </a:gridCol>
                <a:gridCol w="1392001">
                  <a:extLst>
                    <a:ext uri="{9D8B030D-6E8A-4147-A177-3AD203B41FA5}">
                      <a16:colId xmlns:a16="http://schemas.microsoft.com/office/drawing/2014/main" val="3566704806"/>
                    </a:ext>
                  </a:extLst>
                </a:gridCol>
                <a:gridCol w="1666616">
                  <a:extLst>
                    <a:ext uri="{9D8B030D-6E8A-4147-A177-3AD203B41FA5}">
                      <a16:colId xmlns:a16="http://schemas.microsoft.com/office/drawing/2014/main" val="3102870673"/>
                    </a:ext>
                  </a:extLst>
                </a:gridCol>
                <a:gridCol w="2348413">
                  <a:extLst>
                    <a:ext uri="{9D8B030D-6E8A-4147-A177-3AD203B41FA5}">
                      <a16:colId xmlns:a16="http://schemas.microsoft.com/office/drawing/2014/main" val="1131691763"/>
                    </a:ext>
                  </a:extLst>
                </a:gridCol>
              </a:tblGrid>
              <a:tr h="199734">
                <a:tc>
                  <a:txBody>
                    <a:bodyPr/>
                    <a:lstStyle/>
                    <a:p>
                      <a:pPr algn="ctr" fontAlgn="ctr"/>
                      <a:r>
                        <a:rPr lang="en-US" sz="1200" b="1" i="0" u="none" strike="noStrike" dirty="0">
                          <a:solidFill>
                            <a:srgbClr val="000000"/>
                          </a:solidFill>
                          <a:effectLst/>
                          <a:latin typeface="Times New Roman" panose="02020603050405020304" pitchFamily="18" charset="0"/>
                          <a:cs typeface="Times New Roman" panose="02020603050405020304" pitchFamily="18" charset="0"/>
                        </a:rPr>
                        <a:t>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alpha val="85000"/>
                      </a:srgbClr>
                    </a:solidFill>
                  </a:tcPr>
                </a:tc>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ACTION PERSON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alpha val="85000"/>
                      </a:srgbClr>
                    </a:solidFill>
                  </a:tcPr>
                </a:tc>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START DATE</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alpha val="85000"/>
                      </a:srgbClr>
                    </a:solidFill>
                  </a:tcPr>
                </a:tc>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MILESTONE DATE</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alpha val="85000"/>
                      </a:srgbClr>
                    </a:solidFill>
                  </a:tcPr>
                </a:tc>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EXPECTED RESULT</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alpha val="85000"/>
                      </a:srgbClr>
                    </a:solidFill>
                  </a:tcPr>
                </a:tc>
                <a:extLst>
                  <a:ext uri="{0D108BD9-81ED-4DB2-BD59-A6C34878D82A}">
                    <a16:rowId xmlns:a16="http://schemas.microsoft.com/office/drawing/2014/main" val="658317138"/>
                  </a:ext>
                </a:extLst>
              </a:tr>
              <a:tr h="758992">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Action item will always begin with a verb and needs to be specific</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This is the person responsible for completing the action item</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Be specific on when you can realistically start this action item</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Be specific and realistic. Completing 100 CDBs will take longer than completing 20 CDBs</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This is the result/reason why we need to complete the action item</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3230719094"/>
                  </a:ext>
                </a:extLst>
              </a:tr>
              <a:tr h="572573">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Conduct</a:t>
                      </a:r>
                      <a:r>
                        <a:rPr lang="en-US" sz="1200" b="0" i="0" u="none" strike="noStrike">
                          <a:solidFill>
                            <a:srgbClr val="000000"/>
                          </a:solidFill>
                          <a:effectLst/>
                          <a:latin typeface="Times New Roman" panose="02020603050405020304" pitchFamily="18" charset="0"/>
                          <a:cs typeface="Times New Roman" panose="02020603050405020304" pitchFamily="18" charset="0"/>
                        </a:rPr>
                        <a:t> Quarterly Career Development Team (CDT) meetings</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 / Quarterly</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Ensures leadership is abreast of all current career development programs and policies</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1350338590"/>
                  </a:ext>
                </a:extLst>
              </a:tr>
              <a:tr h="758992">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Generate</a:t>
                      </a:r>
                      <a:r>
                        <a:rPr lang="en-US" sz="1200" b="0" i="0" u="none" strike="noStrike">
                          <a:solidFill>
                            <a:srgbClr val="000000"/>
                          </a:solidFill>
                          <a:effectLst/>
                          <a:latin typeface="Times New Roman" panose="02020603050405020304" pitchFamily="18" charset="0"/>
                          <a:cs typeface="Times New Roman" panose="02020603050405020304" pitchFamily="18" charset="0"/>
                        </a:rPr>
                        <a:t> monthly Career Development Program (CDP) report for Nov, Dec, and Feb</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January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Ensures the chain of command stays up to date on the status of the Career Development Program</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2506777339"/>
                  </a:ext>
                </a:extLst>
              </a:tr>
              <a:tr h="945413">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Conduct</a:t>
                      </a:r>
                      <a:r>
                        <a:rPr lang="en-US" sz="1200" b="0" i="0" u="none" strike="noStrike">
                          <a:solidFill>
                            <a:srgbClr val="000000"/>
                          </a:solidFill>
                          <a:effectLst/>
                          <a:latin typeface="Times New Roman" panose="02020603050405020304" pitchFamily="18" charset="0"/>
                          <a:cs typeface="Times New Roman" panose="02020603050405020304" pitchFamily="18" charset="0"/>
                        </a:rPr>
                        <a:t> Seven missing Reporting Career Development Boards (CDBs)</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XX January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Ensures all newly reported Sailors are provided the guidance necessary to make informed career decisions based on current Navy policies, programs, and procedures</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2198971006"/>
                  </a:ext>
                </a:extLst>
              </a:tr>
              <a:tr h="572573">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Train</a:t>
                      </a:r>
                      <a:r>
                        <a:rPr lang="en-US" sz="1200" b="0" i="0" u="none" strike="noStrike">
                          <a:solidFill>
                            <a:srgbClr val="000000"/>
                          </a:solidFill>
                          <a:effectLst/>
                          <a:latin typeface="Times New Roman" panose="02020603050405020304" pitchFamily="18" charset="0"/>
                          <a:cs typeface="Times New Roman" panose="02020603050405020304" pitchFamily="18" charset="0"/>
                        </a:rPr>
                        <a:t> an additional three CDT members to meet the 30:1 ratio</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XX January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Be in compliance of the 30:1 ratio</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2769472468"/>
                  </a:ext>
                </a:extLst>
              </a:tr>
              <a:tr h="572573">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Conduct</a:t>
                      </a:r>
                      <a:r>
                        <a:rPr lang="en-US" sz="1200" b="0" i="0" u="none" strike="noStrike">
                          <a:solidFill>
                            <a:srgbClr val="000000"/>
                          </a:solidFill>
                          <a:effectLst/>
                          <a:latin typeface="Times New Roman" panose="02020603050405020304" pitchFamily="18" charset="0"/>
                          <a:cs typeface="Times New Roman" panose="02020603050405020304" pitchFamily="18" charset="0"/>
                        </a:rPr>
                        <a:t> monthly training with department/division CC</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 / Monthly</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Ensures the CDT stays up to date on all career development program requirements</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555923895"/>
                  </a:ext>
                </a:extLst>
              </a:tr>
              <a:tr h="572573">
                <a:tc>
                  <a:txBody>
                    <a:bodyPr/>
                    <a:lstStyle/>
                    <a:p>
                      <a:pPr algn="ctr" fontAlgn="ctr"/>
                      <a:r>
                        <a:rPr lang="en-US" sz="1200" b="1" i="0" u="none" strike="noStrike">
                          <a:solidFill>
                            <a:srgbClr val="000000"/>
                          </a:solidFill>
                          <a:effectLst/>
                          <a:latin typeface="Times New Roman" panose="02020603050405020304" pitchFamily="18" charset="0"/>
                          <a:cs typeface="Times New Roman" panose="02020603050405020304" pitchFamily="18" charset="0"/>
                        </a:rPr>
                        <a:t>Designate</a:t>
                      </a:r>
                      <a:r>
                        <a:rPr lang="en-US" sz="1200" b="0" i="0" u="none" strike="noStrike">
                          <a:solidFill>
                            <a:srgbClr val="000000"/>
                          </a:solidFill>
                          <a:effectLst/>
                          <a:latin typeface="Times New Roman" panose="02020603050405020304" pitchFamily="18" charset="0"/>
                          <a:cs typeface="Times New Roman" panose="02020603050405020304" pitchFamily="18" charset="0"/>
                        </a:rPr>
                        <a:t> two career counselors</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(Insert Counselor Name, and others required to complete action)</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October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a:solidFill>
                            <a:srgbClr val="000000"/>
                          </a:solidFill>
                          <a:effectLst/>
                          <a:latin typeface="Times New Roman" panose="02020603050405020304" pitchFamily="18" charset="0"/>
                          <a:cs typeface="Times New Roman" panose="02020603050405020304" pitchFamily="18" charset="0"/>
                        </a:rPr>
                        <a:t>XX January 20XX</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tc>
                  <a:txBody>
                    <a:bodyPr/>
                    <a:lstStyle/>
                    <a:p>
                      <a:pPr algn="ctr" fontAlgn="ctr"/>
                      <a:r>
                        <a:rPr lang="en-US" sz="1200" b="0" i="0" u="none" strike="noStrike" dirty="0">
                          <a:solidFill>
                            <a:srgbClr val="000000"/>
                          </a:solidFill>
                          <a:effectLst/>
                          <a:latin typeface="Times New Roman" panose="02020603050405020304" pitchFamily="18" charset="0"/>
                          <a:cs typeface="Times New Roman" panose="02020603050405020304" pitchFamily="18" charset="0"/>
                        </a:rPr>
                        <a:t>To be in compliance with OPNAV 1040.11E</a:t>
                      </a:r>
                    </a:p>
                  </a:txBody>
                  <a:tcPr marL="8703" marR="8703" marT="87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alpha val="85000"/>
                      </a:schemeClr>
                    </a:solidFill>
                  </a:tcPr>
                </a:tc>
                <a:extLst>
                  <a:ext uri="{0D108BD9-81ED-4DB2-BD59-A6C34878D82A}">
                    <a16:rowId xmlns:a16="http://schemas.microsoft.com/office/drawing/2014/main" val="1987806293"/>
                  </a:ext>
                </a:extLst>
              </a:tr>
            </a:tbl>
          </a:graphicData>
        </a:graphic>
      </p:graphicFrame>
      <p:sp>
        <p:nvSpPr>
          <p:cNvPr id="4" name="Title 1">
            <a:extLst>
              <a:ext uri="{FF2B5EF4-FFF2-40B4-BE49-F238E27FC236}">
                <a16:creationId xmlns:a16="http://schemas.microsoft.com/office/drawing/2014/main" id="{AB57DFA3-EA74-119D-12FB-CA0A93B81026}"/>
              </a:ext>
            </a:extLst>
          </p:cNvPr>
          <p:cNvSpPr txBox="1">
            <a:spLocks/>
          </p:cNvSpPr>
          <p:nvPr/>
        </p:nvSpPr>
        <p:spPr>
          <a:xfrm>
            <a:off x="781" y="-270"/>
            <a:ext cx="1219123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POA&amp;M Example</a:t>
            </a:r>
          </a:p>
        </p:txBody>
      </p:sp>
    </p:spTree>
    <p:extLst>
      <p:ext uri="{BB962C8B-B14F-4D97-AF65-F5344CB8AC3E}">
        <p14:creationId xmlns:p14="http://schemas.microsoft.com/office/powerpoint/2010/main" val="1289366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72FD8-0478-F5A0-C5D6-1AEEF26FD7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A581CE-33CE-6465-8243-31D1540D0206}"/>
              </a:ext>
            </a:extLst>
          </p:cNvPr>
          <p:cNvSpPr>
            <a:spLocks noGrp="1"/>
          </p:cNvSpPr>
          <p:nvPr>
            <p:ph type="title"/>
          </p:nvPr>
        </p:nvSpPr>
        <p:spPr>
          <a:xfrm>
            <a:off x="-5031" y="0"/>
            <a:ext cx="12202062" cy="1325563"/>
          </a:xfrm>
        </p:spPr>
        <p:txBody>
          <a:bodyPr>
            <a:normAutofit/>
          </a:bodyPr>
          <a:lstStyle/>
          <a:p>
            <a:pPr algn="ctr"/>
            <a:r>
              <a:rPr lang="en-US" sz="3200" b="1">
                <a:latin typeface="Times New Roman"/>
                <a:ea typeface="Calibri"/>
                <a:cs typeface="Calibri"/>
              </a:rPr>
              <a:t>Knowledge Check</a:t>
            </a:r>
          </a:p>
        </p:txBody>
      </p:sp>
      <p:sp>
        <p:nvSpPr>
          <p:cNvPr id="3" name="Content Placeholder 2">
            <a:extLst>
              <a:ext uri="{FF2B5EF4-FFF2-40B4-BE49-F238E27FC236}">
                <a16:creationId xmlns:a16="http://schemas.microsoft.com/office/drawing/2014/main" id="{05CEB8DD-6251-F540-6B8B-E06038343DE6}"/>
              </a:ext>
            </a:extLst>
          </p:cNvPr>
          <p:cNvSpPr>
            <a:spLocks noGrp="1"/>
          </p:cNvSpPr>
          <p:nvPr>
            <p:ph idx="1"/>
          </p:nvPr>
        </p:nvSpPr>
        <p:spPr>
          <a:xfrm>
            <a:off x="1060450" y="1122699"/>
            <a:ext cx="8978900" cy="4618934"/>
          </a:xfrm>
        </p:spPr>
        <p:txBody>
          <a:bodyPr vert="horz" lIns="91440" tIns="45720" rIns="91440" bIns="45720" rtlCol="0" anchor="t">
            <a:normAutofit/>
          </a:bodyPr>
          <a:lstStyle/>
          <a:p>
            <a:pPr marL="342900" indent="-342900">
              <a:lnSpc>
                <a:spcPct val="100000"/>
              </a:lnSpc>
              <a:spcBef>
                <a:spcPts val="600"/>
              </a:spcBef>
              <a:spcAft>
                <a:spcPts val="600"/>
              </a:spcAft>
            </a:pPr>
            <a:r>
              <a:rPr lang="en-US" sz="2000" dirty="0">
                <a:solidFill>
                  <a:srgbClr val="000000"/>
                </a:solidFill>
                <a:latin typeface="Times New Roman"/>
                <a:ea typeface="Calibri"/>
                <a:cs typeface="Calibri"/>
              </a:rPr>
              <a:t>You prepare a POAM after departmental and command CIPRs?</a:t>
            </a:r>
            <a:endParaRPr lang="en-US" sz="2000" dirty="0">
              <a:solidFill>
                <a:srgbClr val="196B24"/>
              </a:solidFill>
              <a:latin typeface="Times New Roman"/>
              <a:ea typeface="Calibri"/>
              <a:cs typeface="Calibri"/>
            </a:endParaRPr>
          </a:p>
          <a:p>
            <a:pPr marL="285750" indent="0">
              <a:lnSpc>
                <a:spcPct val="100000"/>
              </a:lnSpc>
              <a:spcBef>
                <a:spcPts val="600"/>
              </a:spcBef>
              <a:spcAft>
                <a:spcPts val="600"/>
              </a:spcAft>
              <a:buNone/>
            </a:pPr>
            <a:r>
              <a:rPr lang="en-US" sz="2000" dirty="0">
                <a:solidFill>
                  <a:srgbClr val="000000"/>
                </a:solidFill>
                <a:latin typeface="Times New Roman"/>
                <a:ea typeface="Calibri"/>
                <a:cs typeface="Calibri"/>
              </a:rPr>
              <a:t>                                True or False</a:t>
            </a:r>
          </a:p>
          <a:p>
            <a:pPr marL="285750" indent="0">
              <a:lnSpc>
                <a:spcPct val="100000"/>
              </a:lnSpc>
              <a:spcBef>
                <a:spcPts val="600"/>
              </a:spcBef>
              <a:spcAft>
                <a:spcPts val="600"/>
              </a:spcAft>
              <a:buNone/>
            </a:pPr>
            <a:endParaRPr lang="en-US" sz="2000" dirty="0">
              <a:solidFill>
                <a:srgbClr val="000000"/>
              </a:solidFill>
              <a:latin typeface="Times New Roman"/>
              <a:ea typeface="Calibri"/>
              <a:cs typeface="Calibri"/>
            </a:endParaRPr>
          </a:p>
          <a:p>
            <a:pPr marL="342900" indent="-342900">
              <a:lnSpc>
                <a:spcPct val="100000"/>
              </a:lnSpc>
              <a:spcBef>
                <a:spcPts val="600"/>
              </a:spcBef>
              <a:spcAft>
                <a:spcPts val="600"/>
              </a:spcAft>
            </a:pPr>
            <a:r>
              <a:rPr lang="en-US" sz="2000" dirty="0">
                <a:solidFill>
                  <a:srgbClr val="000000"/>
                </a:solidFill>
                <a:latin typeface="Times New Roman"/>
                <a:ea typeface="Tahoma"/>
                <a:cs typeface="Tahoma"/>
              </a:rPr>
              <a:t>OPNAVINST 1040.11F is designed to function as guidance for all Navy commands.</a:t>
            </a:r>
            <a:endParaRPr lang="en-US" dirty="0"/>
          </a:p>
          <a:p>
            <a:pPr marL="742950" lvl="1" indent="0">
              <a:lnSpc>
                <a:spcPct val="100000"/>
              </a:lnSpc>
              <a:spcBef>
                <a:spcPts val="600"/>
              </a:spcBef>
              <a:spcAft>
                <a:spcPts val="600"/>
              </a:spcAft>
              <a:buNone/>
            </a:pPr>
            <a:r>
              <a:rPr lang="en-US" sz="2000" dirty="0">
                <a:solidFill>
                  <a:srgbClr val="000000"/>
                </a:solidFill>
                <a:latin typeface="Times New Roman"/>
                <a:ea typeface="Tahoma"/>
                <a:cs typeface="Tahoma"/>
              </a:rPr>
              <a:t>                         True or False</a:t>
            </a:r>
          </a:p>
          <a:p>
            <a:pPr marL="742950" lvl="1" indent="0">
              <a:lnSpc>
                <a:spcPct val="100000"/>
              </a:lnSpc>
              <a:spcBef>
                <a:spcPts val="600"/>
              </a:spcBef>
              <a:spcAft>
                <a:spcPts val="600"/>
              </a:spcAft>
              <a:buNone/>
            </a:pPr>
            <a:endParaRPr lang="en-US" sz="2000" dirty="0">
              <a:solidFill>
                <a:srgbClr val="000000"/>
              </a:solidFill>
              <a:latin typeface="Times New Roman"/>
              <a:ea typeface="Tahoma"/>
              <a:cs typeface="Times New Roman"/>
            </a:endParaRPr>
          </a:p>
          <a:p>
            <a:pPr marL="342900" lvl="1" indent="-342900">
              <a:lnSpc>
                <a:spcPct val="100000"/>
              </a:lnSpc>
              <a:spcBef>
                <a:spcPts val="600"/>
              </a:spcBef>
              <a:spcAft>
                <a:spcPts val="600"/>
              </a:spcAft>
            </a:pPr>
            <a:r>
              <a:rPr lang="en-US" sz="2000" dirty="0">
                <a:solidFill>
                  <a:srgbClr val="000000"/>
                </a:solidFill>
                <a:latin typeface="Times New Roman"/>
                <a:ea typeface="Tahoma"/>
                <a:cs typeface="Tahoma"/>
              </a:rPr>
              <a:t>What Provides commands and career counselors the necessary tools to develop, implement, and direct an effective career development program?</a:t>
            </a:r>
            <a:endParaRPr lang="en-US" sz="2000" dirty="0">
              <a:solidFill>
                <a:srgbClr val="000000"/>
              </a:solidFill>
              <a:latin typeface="Times New Roman"/>
              <a:ea typeface="Tahoma"/>
              <a:cs typeface="Times New Roman"/>
            </a:endParaRPr>
          </a:p>
          <a:p>
            <a:pPr marL="514350" indent="-514350">
              <a:buAutoNum type="arabicPeriod"/>
            </a:pPr>
            <a:endParaRPr lang="en-US" dirty="0">
              <a:solidFill>
                <a:schemeClr val="accent3"/>
              </a:solidFill>
              <a:latin typeface="Tahoma"/>
              <a:ea typeface="Tahoma"/>
              <a:cs typeface="Tahoma"/>
            </a:endParaRPr>
          </a:p>
          <a:p>
            <a:pPr marL="514350" indent="-514350">
              <a:buAutoNum type="arabicPeriod"/>
            </a:pPr>
            <a:endParaRPr lang="en-US" dirty="0">
              <a:solidFill>
                <a:schemeClr val="accent3"/>
              </a:solidFill>
              <a:latin typeface="Tahoma"/>
              <a:ea typeface="Calibri"/>
              <a:cs typeface="Calibri"/>
            </a:endParaRPr>
          </a:p>
          <a:p>
            <a:pPr marL="514350" indent="-514350">
              <a:buAutoNum type="arabicPeriod"/>
            </a:pPr>
            <a:endParaRPr lang="en-US" dirty="0">
              <a:solidFill>
                <a:schemeClr val="accent3"/>
              </a:solidFill>
              <a:latin typeface="Tahoma"/>
              <a:ea typeface="Calibri"/>
              <a:cs typeface="Calibri"/>
            </a:endParaRPr>
          </a:p>
          <a:p>
            <a:pPr marL="514350" indent="-514350">
              <a:buAutoNum type="arabicPeriod"/>
            </a:pPr>
            <a:endParaRPr lang="en-US" dirty="0">
              <a:solidFill>
                <a:schemeClr val="accent3"/>
              </a:solidFill>
              <a:latin typeface="+mj-lt"/>
              <a:ea typeface="Tahoma"/>
              <a:cs typeface="Tahoma"/>
            </a:endParaRPr>
          </a:p>
        </p:txBody>
      </p:sp>
    </p:spTree>
    <p:extLst>
      <p:ext uri="{BB962C8B-B14F-4D97-AF65-F5344CB8AC3E}">
        <p14:creationId xmlns:p14="http://schemas.microsoft.com/office/powerpoint/2010/main" val="276277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762" y="0"/>
            <a:ext cx="12031269" cy="1325563"/>
          </a:xfrm>
        </p:spPr>
        <p:txBody>
          <a:bodyPr>
            <a:normAutofit/>
          </a:bodyPr>
          <a:lstStyle/>
          <a:p>
            <a:pPr algn="ctr"/>
            <a:r>
              <a:rPr lang="en-US" sz="3200" b="1">
                <a:solidFill>
                  <a:srgbClr val="000000"/>
                </a:solidFill>
                <a:latin typeface="Times New Roman"/>
                <a:cs typeface="Times New Roman"/>
              </a:rPr>
              <a:t>Summary and Review</a:t>
            </a:r>
            <a:endParaRPr lang="en-US" sz="3200" b="1">
              <a:latin typeface="Times New Roman"/>
              <a:ea typeface="Tahoma"/>
              <a:cs typeface="Times New Roman"/>
            </a:endParaRPr>
          </a:p>
        </p:txBody>
      </p:sp>
      <p:sp>
        <p:nvSpPr>
          <p:cNvPr id="3" name="Content Placeholder 2"/>
          <p:cNvSpPr>
            <a:spLocks noGrp="1"/>
          </p:cNvSpPr>
          <p:nvPr>
            <p:ph idx="1"/>
          </p:nvPr>
        </p:nvSpPr>
        <p:spPr>
          <a:xfrm>
            <a:off x="996950" y="1503699"/>
            <a:ext cx="10071100" cy="4618934"/>
          </a:xfrm>
        </p:spPr>
        <p:txBody>
          <a:bodyPr vert="horz" lIns="91440" tIns="45720" rIns="91440" bIns="45720" rtlCol="0" anchor="t">
            <a:normAutofit/>
          </a:bodyPr>
          <a:lstStyle/>
          <a:p>
            <a:r>
              <a:rPr lang="en-US" sz="2000">
                <a:solidFill>
                  <a:srgbClr val="000000"/>
                </a:solidFill>
                <a:latin typeface="Times New Roman"/>
                <a:ea typeface="Tahoma"/>
                <a:cs typeface="Tahoma"/>
              </a:rPr>
              <a:t>In this lesson we discussed</a:t>
            </a:r>
            <a:endParaRPr lang="en-US" sz="2000">
              <a:latin typeface="Times New Roman"/>
              <a:cs typeface="Times New Roman"/>
            </a:endParaRPr>
          </a:p>
          <a:p>
            <a:pPr lvl="1"/>
            <a:r>
              <a:rPr lang="en-US" sz="2000">
                <a:solidFill>
                  <a:srgbClr val="000000"/>
                </a:solidFill>
                <a:latin typeface="Times New Roman"/>
                <a:cs typeface="Times New Roman"/>
              </a:rPr>
              <a:t>OPNAV 1040.11F </a:t>
            </a:r>
            <a:endParaRPr lang="en-US" sz="2000">
              <a:latin typeface="Times New Roman"/>
              <a:ea typeface="Tahoma"/>
              <a:cs typeface="Times New Roman"/>
            </a:endParaRPr>
          </a:p>
          <a:p>
            <a:pPr lvl="1"/>
            <a:r>
              <a:rPr lang="en-US" sz="2000">
                <a:solidFill>
                  <a:srgbClr val="000000"/>
                </a:solidFill>
                <a:latin typeface="Times New Roman"/>
                <a:cs typeface="Times New Roman"/>
              </a:rPr>
              <a:t>CCC Handbook and how it is a vital resource for your toolbox</a:t>
            </a:r>
            <a:endParaRPr lang="en-US" sz="2000">
              <a:latin typeface="Times New Roman"/>
              <a:ea typeface="Tahoma"/>
              <a:cs typeface="Times New Roman"/>
            </a:endParaRPr>
          </a:p>
          <a:p>
            <a:pPr lvl="1"/>
            <a:r>
              <a:rPr lang="en-US" sz="2000">
                <a:solidFill>
                  <a:srgbClr val="000000"/>
                </a:solidFill>
                <a:latin typeface="Times New Roman"/>
                <a:cs typeface="Times New Roman"/>
              </a:rPr>
              <a:t>Utilization of the CIPR checklist (NAVPERS 1040/2 Rev. 9-2025) to conduct a self-assessment in determining the health of the CDP</a:t>
            </a:r>
            <a:endParaRPr lang="en-US" sz="2000">
              <a:latin typeface="Times New Roman"/>
              <a:ea typeface="Tahoma"/>
              <a:cs typeface="Times New Roman"/>
            </a:endParaRPr>
          </a:p>
          <a:p>
            <a:pPr lvl="1">
              <a:spcBef>
                <a:spcPts val="1000"/>
              </a:spcBef>
            </a:pPr>
            <a:r>
              <a:rPr lang="en-US" sz="2000">
                <a:solidFill>
                  <a:srgbClr val="000000"/>
                </a:solidFill>
                <a:latin typeface="Times New Roman"/>
                <a:cs typeface="Times New Roman"/>
              </a:rPr>
              <a:t>Preparing and executing a POA&amp;M as required</a:t>
            </a:r>
            <a:endParaRPr lang="en-US" sz="2000">
              <a:latin typeface="Times New Roman"/>
              <a:ea typeface="Tahoma"/>
              <a:cs typeface="Times New Roman"/>
            </a:endParaRPr>
          </a:p>
          <a:p>
            <a:pPr lvl="1"/>
            <a:r>
              <a:rPr lang="en-US" sz="2000">
                <a:solidFill>
                  <a:srgbClr val="000000"/>
                </a:solidFill>
                <a:latin typeface="Times New Roman"/>
                <a:cs typeface="Times New Roman"/>
              </a:rPr>
              <a:t>Keeping your CDT informed and updated on CDP matters</a:t>
            </a:r>
            <a:endParaRPr lang="en-US" sz="2000">
              <a:latin typeface="Times New Roman"/>
              <a:ea typeface="Tahoma"/>
              <a:cs typeface="Times New Roman"/>
            </a:endParaRPr>
          </a:p>
          <a:p>
            <a:pPr lvl="1"/>
            <a:r>
              <a:rPr lang="en-US" sz="2000">
                <a:solidFill>
                  <a:srgbClr val="000000"/>
                </a:solidFill>
                <a:latin typeface="Times New Roman"/>
                <a:cs typeface="Times New Roman"/>
              </a:rPr>
              <a:t>To never hesitate to communicate with your CCC and/or ISIC</a:t>
            </a:r>
            <a:endParaRPr lang="en-US" sz="1600">
              <a:latin typeface="Times New Roman"/>
              <a:ea typeface="Tahoma"/>
              <a:cs typeface="Times New Roman"/>
            </a:endParaRPr>
          </a:p>
        </p:txBody>
      </p:sp>
    </p:spTree>
    <p:extLst>
      <p:ext uri="{BB962C8B-B14F-4D97-AF65-F5344CB8AC3E}">
        <p14:creationId xmlns:p14="http://schemas.microsoft.com/office/powerpoint/2010/main" val="135046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3466E47-A0D5-2549-1E04-18551255ABEC}"/>
              </a:ext>
            </a:extLst>
          </p:cNvPr>
          <p:cNvSpPr>
            <a:spLocks noGrp="1"/>
          </p:cNvSpPr>
          <p:nvPr>
            <p:ph idx="1"/>
          </p:nvPr>
        </p:nvSpPr>
        <p:spPr>
          <a:xfrm>
            <a:off x="710" y="3022571"/>
            <a:ext cx="12190579" cy="797049"/>
          </a:xfrm>
        </p:spPr>
        <p:txBody>
          <a:bodyPr vert="horz" lIns="91440" tIns="45720" rIns="91440" bIns="45720" rtlCol="0" anchor="t">
            <a:normAutofit/>
          </a:bodyPr>
          <a:lstStyle/>
          <a:p>
            <a:pPr marL="0" indent="0" algn="ctr">
              <a:buNone/>
            </a:pPr>
            <a:r>
              <a:rPr lang="en-US" sz="3200" b="1">
                <a:solidFill>
                  <a:srgbClr val="000000"/>
                </a:solidFill>
                <a:latin typeface="Times New Roman"/>
                <a:ea typeface="Tahoma"/>
                <a:cs typeface="Tahoma"/>
              </a:rPr>
              <a:t>Questions?</a:t>
            </a:r>
            <a:endParaRPr lang="en-US">
              <a:latin typeface="Times New Roman"/>
              <a:ea typeface="Tahoma"/>
              <a:cs typeface="Tahoma"/>
            </a:endParaRPr>
          </a:p>
        </p:txBody>
      </p:sp>
    </p:spTree>
    <p:extLst>
      <p:ext uri="{BB962C8B-B14F-4D97-AF65-F5344CB8AC3E}">
        <p14:creationId xmlns:p14="http://schemas.microsoft.com/office/powerpoint/2010/main" val="246659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50" y="319"/>
            <a:ext cx="12052064" cy="1500668"/>
          </a:xfrm>
        </p:spPr>
        <p:txBody>
          <a:bodyPr>
            <a:normAutofit/>
          </a:bodyPr>
          <a:lstStyle/>
          <a:p>
            <a:pPr algn="ctr"/>
            <a:r>
              <a:rPr lang="en-US" sz="3200" b="1">
                <a:solidFill>
                  <a:srgbClr val="000000"/>
                </a:solidFill>
                <a:latin typeface="Times New Roman"/>
                <a:cs typeface="Times New Roman"/>
              </a:rPr>
              <a:t>Mission Statement</a:t>
            </a:r>
          </a:p>
        </p:txBody>
      </p:sp>
      <p:sp>
        <p:nvSpPr>
          <p:cNvPr id="3" name="Content Placeholder 2"/>
          <p:cNvSpPr>
            <a:spLocks noGrp="1"/>
          </p:cNvSpPr>
          <p:nvPr>
            <p:ph idx="1"/>
          </p:nvPr>
        </p:nvSpPr>
        <p:spPr>
          <a:xfrm>
            <a:off x="2083818" y="1715850"/>
            <a:ext cx="8178637" cy="4101350"/>
          </a:xfrm>
        </p:spPr>
        <p:txBody>
          <a:bodyPr vert="horz" lIns="91440" tIns="45720" rIns="91440" bIns="45720" rtlCol="0" anchor="t">
            <a:normAutofit/>
          </a:bodyPr>
          <a:lstStyle/>
          <a:p>
            <a:pPr marL="0" indent="0" algn="ctr">
              <a:lnSpc>
                <a:spcPct val="100000"/>
              </a:lnSpc>
              <a:spcBef>
                <a:spcPts val="300"/>
              </a:spcBef>
              <a:spcAft>
                <a:spcPts val="300"/>
              </a:spcAft>
              <a:buNone/>
            </a:pPr>
            <a:r>
              <a:rPr lang="en-US" sz="2000" b="1">
                <a:solidFill>
                  <a:srgbClr val="000000"/>
                </a:solidFill>
                <a:latin typeface="Times New Roman"/>
                <a:cs typeface="Times New Roman"/>
              </a:rPr>
              <a:t>To provide Career Development Team (CDT) members with the foundational knowledge and skills required to execute an effective and robust Career Development Program (CDP).</a:t>
            </a:r>
            <a:endParaRPr lang="en-US" sz="3200">
              <a:latin typeface="Times New Roman"/>
              <a:ea typeface="Tahoma"/>
              <a:cs typeface="Times New Roman"/>
            </a:endParaRPr>
          </a:p>
        </p:txBody>
      </p:sp>
    </p:spTree>
    <p:extLst>
      <p:ext uri="{BB962C8B-B14F-4D97-AF65-F5344CB8AC3E}">
        <p14:creationId xmlns:p14="http://schemas.microsoft.com/office/powerpoint/2010/main" val="1932759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7D516-FD30-430E-9FD2-D7D29BFDF498}"/>
              </a:ext>
            </a:extLst>
          </p:cNvPr>
          <p:cNvSpPr>
            <a:spLocks noGrp="1"/>
          </p:cNvSpPr>
          <p:nvPr>
            <p:ph type="title"/>
          </p:nvPr>
        </p:nvSpPr>
        <p:spPr>
          <a:xfrm>
            <a:off x="670" y="-66"/>
            <a:ext cx="12190660" cy="1336606"/>
          </a:xfrm>
        </p:spPr>
        <p:txBody>
          <a:bodyPr>
            <a:normAutofit/>
          </a:bodyPr>
          <a:lstStyle/>
          <a:p>
            <a:pPr algn="ctr"/>
            <a:r>
              <a:rPr lang="en-US" sz="3200" b="1">
                <a:solidFill>
                  <a:srgbClr val="000000"/>
                </a:solidFill>
                <a:latin typeface="Times New Roman"/>
                <a:cs typeface="Times New Roman"/>
              </a:rPr>
              <a:t>Introduction</a:t>
            </a:r>
          </a:p>
        </p:txBody>
      </p:sp>
      <p:sp>
        <p:nvSpPr>
          <p:cNvPr id="3" name="Content Placeholder 2">
            <a:extLst>
              <a:ext uri="{FF2B5EF4-FFF2-40B4-BE49-F238E27FC236}">
                <a16:creationId xmlns:a16="http://schemas.microsoft.com/office/drawing/2014/main" id="{7022B41C-BA12-44AB-A254-D2096C224158}"/>
              </a:ext>
            </a:extLst>
          </p:cNvPr>
          <p:cNvSpPr>
            <a:spLocks noGrp="1"/>
          </p:cNvSpPr>
          <p:nvPr>
            <p:ph idx="1"/>
          </p:nvPr>
        </p:nvSpPr>
        <p:spPr>
          <a:xfrm>
            <a:off x="1754737" y="1346292"/>
            <a:ext cx="8688457" cy="4161536"/>
          </a:xfrm>
        </p:spPr>
        <p:txBody>
          <a:bodyPr vert="horz" lIns="91440" tIns="45720" rIns="91440" bIns="45720" rtlCol="0" anchor="t">
            <a:normAutofit/>
          </a:bodyPr>
          <a:lstStyle/>
          <a:p>
            <a:pPr>
              <a:lnSpc>
                <a:spcPct val="100000"/>
              </a:lnSpc>
              <a:spcBef>
                <a:spcPts val="300"/>
              </a:spcBef>
              <a:spcAft>
                <a:spcPts val="300"/>
              </a:spcAft>
            </a:pPr>
            <a:r>
              <a:rPr lang="en-US" sz="2000">
                <a:solidFill>
                  <a:srgbClr val="000000"/>
                </a:solidFill>
                <a:latin typeface="Times New Roman"/>
                <a:cs typeface="Times New Roman"/>
              </a:rPr>
              <a:t>Facilitator Introductions</a:t>
            </a:r>
            <a:endParaRPr lang="en-US" sz="2000">
              <a:latin typeface="Times New Roman"/>
              <a:ea typeface="Tahoma"/>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Counselors Introductions</a:t>
            </a:r>
            <a:endParaRPr lang="en-US" sz="2000">
              <a:latin typeface="Times New Roman"/>
              <a:ea typeface="Tahoma"/>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Create list of Classroom “norms”</a:t>
            </a:r>
            <a:endParaRPr lang="en-US" sz="2700">
              <a:latin typeface="Times New Roman"/>
              <a:ea typeface="Tahoma"/>
              <a:cs typeface="Times New Roman"/>
            </a:endParaRPr>
          </a:p>
          <a:p>
            <a:pPr>
              <a:lnSpc>
                <a:spcPct val="100000"/>
              </a:lnSpc>
              <a:spcBef>
                <a:spcPts val="300"/>
              </a:spcBef>
              <a:spcAft>
                <a:spcPts val="300"/>
              </a:spcAft>
            </a:pPr>
            <a:endParaRPr lang="en-US" sz="2700">
              <a:ea typeface="Tahoma"/>
              <a:cs typeface="Tahoma"/>
            </a:endParaRPr>
          </a:p>
        </p:txBody>
      </p:sp>
    </p:spTree>
    <p:extLst>
      <p:ext uri="{BB962C8B-B14F-4D97-AF65-F5344CB8AC3E}">
        <p14:creationId xmlns:p14="http://schemas.microsoft.com/office/powerpoint/2010/main" val="1186275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D5E5E-8DE6-458E-7215-AE315EBB2A05}"/>
            </a:ext>
          </a:extLst>
        </p:cNvPr>
        <p:cNvGrpSpPr/>
        <p:nvPr/>
      </p:nvGrpSpPr>
      <p:grpSpPr>
        <a:xfrm>
          <a:off x="0" y="0"/>
          <a:ext cx="0" cy="0"/>
          <a:chOff x="0" y="0"/>
          <a:chExt cx="0" cy="0"/>
        </a:xfrm>
      </p:grpSpPr>
      <p:sp>
        <p:nvSpPr>
          <p:cNvPr id="5" name="Subtitle 4">
            <a:extLst>
              <a:ext uri="{FF2B5EF4-FFF2-40B4-BE49-F238E27FC236}">
                <a16:creationId xmlns:a16="http://schemas.microsoft.com/office/drawing/2014/main" id="{547C6B85-49AC-96E3-7105-EFCD4F29300E}"/>
              </a:ext>
            </a:extLst>
          </p:cNvPr>
          <p:cNvSpPr>
            <a:spLocks noGrp="1"/>
          </p:cNvSpPr>
          <p:nvPr>
            <p:ph type="subTitle" idx="1"/>
          </p:nvPr>
        </p:nvSpPr>
        <p:spPr>
          <a:xfrm>
            <a:off x="1524000" y="3082995"/>
            <a:ext cx="9144000" cy="1655762"/>
          </a:xfrm>
        </p:spPr>
        <p:txBody>
          <a:bodyPr vert="horz" lIns="91440" tIns="45720" rIns="91440" bIns="45720" rtlCol="0" anchor="t">
            <a:normAutofit/>
          </a:bodyPr>
          <a:lstStyle/>
          <a:p>
            <a:r>
              <a:rPr lang="en-US" sz="3200" b="1">
                <a:latin typeface="Times New Roman"/>
                <a:cs typeface="Times New Roman"/>
              </a:rPr>
              <a:t>CAREER DEVELOPMENT PROGRAM</a:t>
            </a:r>
          </a:p>
        </p:txBody>
      </p:sp>
    </p:spTree>
    <p:extLst>
      <p:ext uri="{BB962C8B-B14F-4D97-AF65-F5344CB8AC3E}">
        <p14:creationId xmlns:p14="http://schemas.microsoft.com/office/powerpoint/2010/main" val="40528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 y="4270"/>
            <a:ext cx="12107833" cy="1166362"/>
          </a:xfrm>
        </p:spPr>
        <p:txBody>
          <a:bodyPr>
            <a:normAutofit/>
          </a:bodyPr>
          <a:lstStyle/>
          <a:p>
            <a:pPr algn="ctr"/>
            <a:r>
              <a:rPr lang="en-US" sz="3200" b="1">
                <a:solidFill>
                  <a:srgbClr val="000000"/>
                </a:solidFill>
                <a:latin typeface="Times New Roman"/>
                <a:cs typeface="Times New Roman"/>
              </a:rPr>
              <a:t>Enabling Objectives</a:t>
            </a:r>
          </a:p>
        </p:txBody>
      </p:sp>
      <p:sp>
        <p:nvSpPr>
          <p:cNvPr id="3" name="Content Placeholder 2"/>
          <p:cNvSpPr>
            <a:spLocks noGrp="1"/>
          </p:cNvSpPr>
          <p:nvPr>
            <p:ph idx="1"/>
          </p:nvPr>
        </p:nvSpPr>
        <p:spPr>
          <a:xfrm>
            <a:off x="1494750" y="1510481"/>
            <a:ext cx="9205451" cy="3446443"/>
          </a:xfrm>
        </p:spPr>
        <p:txBody>
          <a:bodyPr vert="horz" lIns="91440" tIns="45720" rIns="91440" bIns="45720" rtlCol="0" anchor="t">
            <a:normAutofit/>
          </a:bodyPr>
          <a:lstStyle/>
          <a:p>
            <a:pPr>
              <a:lnSpc>
                <a:spcPct val="100000"/>
              </a:lnSpc>
              <a:spcBef>
                <a:spcPts val="300"/>
              </a:spcBef>
              <a:spcAft>
                <a:spcPts val="300"/>
              </a:spcAft>
            </a:pPr>
            <a:r>
              <a:rPr lang="en-US" sz="2000">
                <a:solidFill>
                  <a:srgbClr val="000000"/>
                </a:solidFill>
                <a:latin typeface="Times New Roman"/>
                <a:cs typeface="Times New Roman"/>
              </a:rPr>
              <a:t>STATE the purpose of a Career Development Program (CDP)</a:t>
            </a:r>
            <a:endParaRPr lang="en-US" sz="2000">
              <a:latin typeface="Times New Roman"/>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STATE the purpose of OPNAVINST 1040.11F</a:t>
            </a:r>
            <a:endParaRPr lang="en-US" sz="2000">
              <a:solidFill>
                <a:srgbClr val="000000"/>
              </a:solidFill>
              <a:latin typeface="Times New Roman"/>
              <a:ea typeface="Tahoma"/>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STATE the purpose of NAVPERS 15878N</a:t>
            </a:r>
            <a:endParaRPr lang="en-US" sz="2000">
              <a:latin typeface="Times New Roman"/>
              <a:ea typeface="Tahoma"/>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DISCUSS key elements of the Career Information Program Review (CIPR) checklist </a:t>
            </a:r>
            <a:endParaRPr lang="en-US" sz="2000">
              <a:solidFill>
                <a:srgbClr val="FCD200"/>
              </a:solidFill>
              <a:latin typeface="Times New Roman"/>
              <a:ea typeface="Tahoma"/>
              <a:cs typeface="Times New Roman"/>
            </a:endParaRPr>
          </a:p>
          <a:p>
            <a:pPr>
              <a:lnSpc>
                <a:spcPct val="100000"/>
              </a:lnSpc>
              <a:spcBef>
                <a:spcPts val="300"/>
              </a:spcBef>
              <a:spcAft>
                <a:spcPts val="300"/>
              </a:spcAft>
            </a:pPr>
            <a:r>
              <a:rPr lang="en-US" sz="2000">
                <a:solidFill>
                  <a:srgbClr val="000000"/>
                </a:solidFill>
                <a:latin typeface="Times New Roman"/>
                <a:cs typeface="Times New Roman"/>
              </a:rPr>
              <a:t>DISCUSS Department and Divisional Counselor CIPR responsibilities</a:t>
            </a:r>
            <a:endParaRPr lang="en-US" sz="2000">
              <a:solidFill>
                <a:srgbClr val="FFFF00"/>
              </a:solidFill>
              <a:latin typeface="Times New Roman"/>
              <a:ea typeface="Tahoma"/>
              <a:cs typeface="Times New Roman"/>
            </a:endParaRPr>
          </a:p>
        </p:txBody>
      </p:sp>
    </p:spTree>
    <p:extLst>
      <p:ext uri="{BB962C8B-B14F-4D97-AF65-F5344CB8AC3E}">
        <p14:creationId xmlns:p14="http://schemas.microsoft.com/office/powerpoint/2010/main" val="1248904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 y="-328"/>
            <a:ext cx="12199798" cy="1288726"/>
          </a:xfrm>
        </p:spPr>
        <p:txBody>
          <a:bodyPr>
            <a:normAutofit/>
          </a:bodyPr>
          <a:lstStyle/>
          <a:p>
            <a:pPr algn="ctr"/>
            <a:r>
              <a:rPr lang="en-US" sz="3200" b="1">
                <a:solidFill>
                  <a:srgbClr val="000000"/>
                </a:solidFill>
                <a:latin typeface="Times New Roman"/>
                <a:cs typeface="Times New Roman"/>
              </a:rPr>
              <a:t>References</a:t>
            </a:r>
          </a:p>
        </p:txBody>
      </p:sp>
      <p:sp>
        <p:nvSpPr>
          <p:cNvPr id="3" name="Content Placeholder 2"/>
          <p:cNvSpPr>
            <a:spLocks noGrp="1"/>
          </p:cNvSpPr>
          <p:nvPr>
            <p:ph idx="1"/>
          </p:nvPr>
        </p:nvSpPr>
        <p:spPr>
          <a:xfrm>
            <a:off x="1084180" y="1442441"/>
            <a:ext cx="10021310" cy="3669774"/>
          </a:xfrm>
        </p:spPr>
        <p:txBody>
          <a:bodyPr vert="horz" lIns="91440" tIns="45720" rIns="91440" bIns="45720" rtlCol="0" anchor="t">
            <a:normAutofit/>
          </a:bodyPr>
          <a:lstStyle/>
          <a:p>
            <a:pPr>
              <a:lnSpc>
                <a:spcPct val="100000"/>
              </a:lnSpc>
              <a:spcBef>
                <a:spcPts val="300"/>
              </a:spcBef>
              <a:spcAft>
                <a:spcPts val="300"/>
              </a:spcAft>
            </a:pPr>
            <a:r>
              <a:rPr lang="en-US" sz="2000">
                <a:solidFill>
                  <a:srgbClr val="000000"/>
                </a:solidFill>
                <a:latin typeface="Times New Roman"/>
                <a:ea typeface="Segoe UI Symbol"/>
                <a:cs typeface="Times New Roman"/>
              </a:rPr>
              <a:t>OPNAVINST 1040.11F - Navy Enlisted Retention and Career Development Program</a:t>
            </a:r>
            <a:endParaRPr lang="en-US" sz="2000">
              <a:latin typeface="Times New Roman"/>
              <a:cs typeface="Times New Roman"/>
            </a:endParaRPr>
          </a:p>
          <a:p>
            <a:pPr>
              <a:lnSpc>
                <a:spcPct val="100000"/>
              </a:lnSpc>
              <a:spcBef>
                <a:spcPts val="300"/>
              </a:spcBef>
              <a:spcAft>
                <a:spcPts val="300"/>
              </a:spcAft>
            </a:pPr>
            <a:r>
              <a:rPr lang="en-US" sz="2000">
                <a:solidFill>
                  <a:srgbClr val="000000"/>
                </a:solidFill>
                <a:latin typeface="Times New Roman"/>
                <a:ea typeface="Segoe UI Symbol"/>
                <a:cs typeface="Times New Roman"/>
              </a:rPr>
              <a:t> NAVPERS 15878N - Bureau of Naval Personnel Career Counselor Handboo</a:t>
            </a:r>
            <a:r>
              <a:rPr lang="en-US" sz="1400">
                <a:solidFill>
                  <a:srgbClr val="000000"/>
                </a:solidFill>
                <a:latin typeface="Times New Roman"/>
                <a:ea typeface="Segoe UI Symbol"/>
                <a:cs typeface="Times New Roman"/>
              </a:rPr>
              <a:t>k</a:t>
            </a:r>
            <a:endParaRPr lang="en-US" sz="2000">
              <a:latin typeface="Times New Roman"/>
              <a:ea typeface="Segoe UI Symbol"/>
              <a:cs typeface="Times New Roman"/>
            </a:endParaRPr>
          </a:p>
          <a:p>
            <a:pPr>
              <a:lnSpc>
                <a:spcPct val="100000"/>
              </a:lnSpc>
              <a:spcBef>
                <a:spcPts val="300"/>
              </a:spcBef>
              <a:spcAft>
                <a:spcPts val="300"/>
              </a:spcAft>
            </a:pPr>
            <a:r>
              <a:rPr lang="en-US" sz="2000">
                <a:solidFill>
                  <a:srgbClr val="000000"/>
                </a:solidFill>
                <a:latin typeface="Times New Roman"/>
                <a:ea typeface="Segoe UI Symbol"/>
                <a:cs typeface="Times New Roman"/>
              </a:rPr>
              <a:t> NAVPERS 1040/2 (Rev. 09-2025) - Career Information Program Review</a:t>
            </a:r>
            <a:endParaRPr lang="en-US" sz="2000">
              <a:latin typeface="Times New Roman"/>
              <a:ea typeface="Segoe UI Symbol"/>
              <a:cs typeface="Times New Roman"/>
            </a:endParaRPr>
          </a:p>
          <a:p>
            <a:pPr>
              <a:lnSpc>
                <a:spcPct val="100000"/>
              </a:lnSpc>
              <a:spcBef>
                <a:spcPts val="300"/>
              </a:spcBef>
              <a:spcAft>
                <a:spcPts val="300"/>
              </a:spcAft>
            </a:pPr>
            <a:r>
              <a:rPr lang="en-US" sz="2000">
                <a:solidFill>
                  <a:srgbClr val="000000"/>
                </a:solidFill>
                <a:latin typeface="Times New Roman"/>
                <a:ea typeface="Segoe UI Symbol"/>
                <a:cs typeface="Times New Roman"/>
              </a:rPr>
              <a:t> NAVEDTRA 43699D - Command Career Counselor Personnel Qualification Standard (PQS)</a:t>
            </a:r>
            <a:endParaRPr lang="en-US" sz="2000">
              <a:latin typeface="Times New Roman"/>
              <a:ea typeface="Segoe UI Symbol"/>
              <a:cs typeface="Times New Roman"/>
            </a:endParaRPr>
          </a:p>
          <a:p>
            <a:pPr>
              <a:lnSpc>
                <a:spcPct val="100000"/>
              </a:lnSpc>
              <a:spcBef>
                <a:spcPts val="300"/>
              </a:spcBef>
              <a:spcAft>
                <a:spcPts val="300"/>
              </a:spcAft>
            </a:pPr>
            <a:endParaRPr lang="en-US" sz="2400">
              <a:solidFill>
                <a:srgbClr val="00B050"/>
              </a:solidFill>
              <a:latin typeface="+mj-lt"/>
              <a:ea typeface="Segoe UI Symbol" panose="020B0502040204020203" pitchFamily="34" charset="0"/>
              <a:cs typeface="Tahoma"/>
            </a:endParaRPr>
          </a:p>
          <a:p>
            <a:pPr>
              <a:lnSpc>
                <a:spcPct val="100000"/>
              </a:lnSpc>
              <a:spcBef>
                <a:spcPts val="300"/>
              </a:spcBef>
              <a:spcAft>
                <a:spcPts val="300"/>
              </a:spcAft>
              <a:buNone/>
            </a:pPr>
            <a:endParaRPr lang="en-US">
              <a:ea typeface="Segoe UI Symbol" panose="020B0502040204020203" pitchFamily="34" charset="0"/>
              <a:cs typeface="Tahoma"/>
            </a:endParaRPr>
          </a:p>
        </p:txBody>
      </p:sp>
    </p:spTree>
    <p:extLst>
      <p:ext uri="{BB962C8B-B14F-4D97-AF65-F5344CB8AC3E}">
        <p14:creationId xmlns:p14="http://schemas.microsoft.com/office/powerpoint/2010/main" val="87165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86198-4654-49BF-B385-AC3180F14815}"/>
              </a:ext>
            </a:extLst>
          </p:cNvPr>
          <p:cNvSpPr>
            <a:spLocks noGrp="1"/>
          </p:cNvSpPr>
          <p:nvPr>
            <p:ph type="title"/>
          </p:nvPr>
        </p:nvSpPr>
        <p:spPr>
          <a:xfrm>
            <a:off x="781" y="-270"/>
            <a:ext cx="12191237" cy="1535769"/>
          </a:xfrm>
        </p:spPr>
        <p:txBody>
          <a:bodyPr>
            <a:noAutofit/>
          </a:body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solidFill>
                  <a:srgbClr val="000000"/>
                </a:solidFill>
                <a:latin typeface="Times New Roman"/>
                <a:cs typeface="Times New Roman"/>
              </a:rPr>
              <a:t>(CDP) </a:t>
            </a:r>
            <a:endParaRPr lang="en-US">
              <a:solidFill>
                <a:schemeClr val="tx1"/>
              </a:solidFill>
              <a:latin typeface="Aptos Display" panose="02110004020202020204"/>
              <a:cs typeface="Times New Roman"/>
            </a:endParaRPr>
          </a:p>
        </p:txBody>
      </p:sp>
      <p:sp>
        <p:nvSpPr>
          <p:cNvPr id="3" name="Content Placeholder 2">
            <a:extLst>
              <a:ext uri="{FF2B5EF4-FFF2-40B4-BE49-F238E27FC236}">
                <a16:creationId xmlns:a16="http://schemas.microsoft.com/office/drawing/2014/main" id="{7EC6E78F-8717-4978-B018-111AE9D9DC83}"/>
              </a:ext>
            </a:extLst>
          </p:cNvPr>
          <p:cNvSpPr>
            <a:spLocks noGrp="1"/>
          </p:cNvSpPr>
          <p:nvPr>
            <p:ph idx="1"/>
          </p:nvPr>
        </p:nvSpPr>
        <p:spPr>
          <a:xfrm>
            <a:off x="1671367" y="1540880"/>
            <a:ext cx="8837802" cy="4047982"/>
          </a:xfrm>
        </p:spPr>
        <p:txBody>
          <a:bodyPr vert="horz" lIns="91440" tIns="45720" rIns="91440" bIns="45720" rtlCol="0" anchor="t">
            <a:normAutofit/>
          </a:bodyPr>
          <a:lstStyle/>
          <a:p>
            <a:pPr marL="0" indent="0">
              <a:lnSpc>
                <a:spcPct val="100000"/>
              </a:lnSpc>
              <a:spcAft>
                <a:spcPts val="1000"/>
              </a:spcAft>
              <a:buNone/>
              <a:defRPr/>
            </a:pPr>
            <a:r>
              <a:rPr lang="en-US" sz="2000">
                <a:solidFill>
                  <a:srgbClr val="000000"/>
                </a:solidFill>
                <a:latin typeface="Times New Roman"/>
                <a:cs typeface="Times New Roman"/>
              </a:rPr>
              <a:t>Purpose of the CDP: </a:t>
            </a:r>
          </a:p>
          <a:p>
            <a:pPr>
              <a:lnSpc>
                <a:spcPct val="100000"/>
              </a:lnSpc>
              <a:spcAft>
                <a:spcPts val="1000"/>
              </a:spcAft>
              <a:defRPr/>
            </a:pPr>
            <a:r>
              <a:rPr lang="en-US" sz="2000">
                <a:solidFill>
                  <a:srgbClr val="000000"/>
                </a:solidFill>
                <a:latin typeface="Times New Roman"/>
                <a:cs typeface="Times New Roman"/>
              </a:rPr>
              <a:t>Improve</a:t>
            </a:r>
            <a:r>
              <a:rPr lang="en-US" sz="2000">
                <a:solidFill>
                  <a:srgbClr val="000000"/>
                </a:solidFill>
                <a:latin typeface="Times New Roman"/>
                <a:ea typeface="+mn-lt"/>
                <a:cs typeface="+mn-lt"/>
              </a:rPr>
              <a:t> the ability of Sailors to achieve their professional goals and positively impact their desire to remain on Active Duty or transition to the Navy Reserve</a:t>
            </a:r>
            <a:endParaRPr lang="en-US" sz="2000">
              <a:solidFill>
                <a:srgbClr val="FFFF00"/>
              </a:solidFill>
              <a:latin typeface="Times New Roman"/>
              <a:ea typeface="Tahoma"/>
              <a:cs typeface="Tahoma"/>
            </a:endParaRPr>
          </a:p>
          <a:p>
            <a:pPr>
              <a:lnSpc>
                <a:spcPct val="100000"/>
              </a:lnSpc>
              <a:spcAft>
                <a:spcPts val="1000"/>
              </a:spcAft>
              <a:defRPr/>
            </a:pPr>
            <a:r>
              <a:rPr lang="en-US" sz="2000">
                <a:solidFill>
                  <a:srgbClr val="000000"/>
                </a:solidFill>
                <a:latin typeface="Times New Roman"/>
                <a:cs typeface="Times New Roman"/>
              </a:rPr>
              <a:t>Active LEADERSHIP involvement, from the top down is the key element for a successful CDP</a:t>
            </a:r>
            <a:endParaRPr lang="en-US" sz="2000">
              <a:solidFill>
                <a:srgbClr val="FFFF00"/>
              </a:solidFill>
              <a:latin typeface="Times New Roman"/>
              <a:ea typeface="Tahoma"/>
              <a:cs typeface="Times New Roman"/>
            </a:endParaRPr>
          </a:p>
          <a:p>
            <a:pPr>
              <a:lnSpc>
                <a:spcPct val="100000"/>
              </a:lnSpc>
              <a:spcAft>
                <a:spcPts val="1000"/>
              </a:spcAft>
              <a:defRPr/>
            </a:pPr>
            <a:r>
              <a:rPr lang="en-US" sz="2000">
                <a:solidFill>
                  <a:srgbClr val="000000"/>
                </a:solidFill>
                <a:latin typeface="Times New Roman"/>
                <a:cs typeface="Times New Roman"/>
              </a:rPr>
              <a:t>The PILLAR of a successful CDP is a knowledgeable and effective Career Development Team (CDT)</a:t>
            </a:r>
            <a:endParaRPr lang="en-US" sz="2300">
              <a:latin typeface="Times New Roman"/>
              <a:ea typeface="Tahoma"/>
              <a:cs typeface="Times New Roman"/>
            </a:endParaRPr>
          </a:p>
          <a:p>
            <a:pPr>
              <a:lnSpc>
                <a:spcPct val="100000"/>
              </a:lnSpc>
              <a:spcAft>
                <a:spcPts val="1000"/>
              </a:spcAft>
              <a:buNone/>
              <a:defRPr/>
            </a:pPr>
            <a:endParaRPr lang="en-US" sz="2300">
              <a:ea typeface="Tahoma"/>
              <a:cs typeface="Tahoma"/>
            </a:endParaRPr>
          </a:p>
        </p:txBody>
      </p:sp>
    </p:spTree>
    <p:extLst>
      <p:ext uri="{BB962C8B-B14F-4D97-AF65-F5344CB8AC3E}">
        <p14:creationId xmlns:p14="http://schemas.microsoft.com/office/powerpoint/2010/main" val="2386096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72D87-1CF5-4000-9A66-03F280081107}"/>
              </a:ext>
            </a:extLst>
          </p:cNvPr>
          <p:cNvSpPr>
            <a:spLocks noGrp="1"/>
          </p:cNvSpPr>
          <p:nvPr>
            <p:ph idx="1"/>
          </p:nvPr>
        </p:nvSpPr>
        <p:spPr>
          <a:xfrm>
            <a:off x="1550530" y="1713031"/>
            <a:ext cx="9087224" cy="4041059"/>
          </a:xfrm>
        </p:spPr>
        <p:txBody>
          <a:bodyPr vert="horz" lIns="91440" tIns="45720" rIns="91440" bIns="45720" rtlCol="0" anchor="t">
            <a:normAutofit/>
          </a:bodyPr>
          <a:lstStyle/>
          <a:p>
            <a:pPr>
              <a:lnSpc>
                <a:spcPct val="100000"/>
              </a:lnSpc>
              <a:spcAft>
                <a:spcPts val="1000"/>
              </a:spcAft>
            </a:pPr>
            <a:r>
              <a:rPr lang="en-US" sz="2000">
                <a:solidFill>
                  <a:srgbClr val="000000"/>
                </a:solidFill>
                <a:latin typeface="Times New Roman"/>
                <a:ea typeface="+mn-lt"/>
                <a:cs typeface="+mn-lt"/>
              </a:rPr>
              <a:t>This instruction is designed to function as guidance for all Navy commands</a:t>
            </a:r>
            <a:endParaRPr lang="en-US" sz="2000">
              <a:latin typeface="Times New Roman"/>
              <a:ea typeface="Tahoma"/>
              <a:cs typeface="Tahoma"/>
            </a:endParaRPr>
          </a:p>
          <a:p>
            <a:pPr>
              <a:lnSpc>
                <a:spcPct val="100000"/>
              </a:lnSpc>
              <a:spcAft>
                <a:spcPts val="1000"/>
              </a:spcAft>
            </a:pPr>
            <a:r>
              <a:rPr lang="en-US" sz="2000">
                <a:solidFill>
                  <a:srgbClr val="000000"/>
                </a:solidFill>
                <a:latin typeface="Times New Roman"/>
                <a:ea typeface="+mn-lt"/>
                <a:cs typeface="+mn-lt"/>
              </a:rPr>
              <a:t>To provide guidance for the management and operation of the Navy Enlisted Retention and Career Development Program (CDP)</a:t>
            </a:r>
            <a:endParaRPr lang="en-US" sz="2000">
              <a:solidFill>
                <a:srgbClr val="FFFF00"/>
              </a:solidFill>
              <a:latin typeface="Times New Roman"/>
              <a:ea typeface="Tahoma"/>
              <a:cs typeface="Tahoma"/>
            </a:endParaRPr>
          </a:p>
          <a:p>
            <a:pPr>
              <a:lnSpc>
                <a:spcPct val="100000"/>
              </a:lnSpc>
              <a:spcAft>
                <a:spcPts val="1000"/>
              </a:spcAft>
            </a:pPr>
            <a:r>
              <a:rPr lang="en-US" sz="2000">
                <a:solidFill>
                  <a:srgbClr val="000000"/>
                </a:solidFill>
                <a:latin typeface="Times New Roman"/>
                <a:cs typeface="Times New Roman"/>
              </a:rPr>
              <a:t>Lists the responsibilities from the Deputy Chief of Naval Operations to the Departmental Leadership</a:t>
            </a:r>
            <a:endParaRPr lang="en-US" sz="2400" strike="sngStrike">
              <a:solidFill>
                <a:srgbClr val="FFFF00"/>
              </a:solidFill>
              <a:latin typeface="Times New Roman"/>
              <a:ea typeface="Tahoma"/>
              <a:cs typeface="Times New Roman"/>
            </a:endParaRPr>
          </a:p>
          <a:p>
            <a:pPr>
              <a:lnSpc>
                <a:spcPct val="100000"/>
              </a:lnSpc>
              <a:spcAft>
                <a:spcPts val="1000"/>
              </a:spcAft>
              <a:buNone/>
            </a:pPr>
            <a:endParaRPr lang="en-US" sz="2400">
              <a:latin typeface="+mj-lt"/>
              <a:ea typeface="Tahoma"/>
              <a:cs typeface="Tahoma"/>
            </a:endParaRPr>
          </a:p>
          <a:p>
            <a:pPr>
              <a:lnSpc>
                <a:spcPct val="100000"/>
              </a:lnSpc>
              <a:spcAft>
                <a:spcPts val="1000"/>
              </a:spcAft>
            </a:pPr>
            <a:endParaRPr lang="en-US" sz="2400">
              <a:latin typeface="+mj-lt"/>
              <a:ea typeface="Tahoma"/>
              <a:cs typeface="Tahoma"/>
            </a:endParaRPr>
          </a:p>
        </p:txBody>
      </p:sp>
      <p:sp>
        <p:nvSpPr>
          <p:cNvPr id="7" name="Title 1">
            <a:extLst>
              <a:ext uri="{FF2B5EF4-FFF2-40B4-BE49-F238E27FC236}">
                <a16:creationId xmlns:a16="http://schemas.microsoft.com/office/drawing/2014/main" id="{EB5339D3-8643-CA3A-D931-1746D3706F62}"/>
              </a:ext>
            </a:extLst>
          </p:cNvPr>
          <p:cNvSpPr>
            <a:spLocks noGrp="1"/>
          </p:cNvSpPr>
          <p:nvPr>
            <p:ph type="title"/>
          </p:nvPr>
        </p:nvSpPr>
        <p:spPr>
          <a:xfrm>
            <a:off x="781" y="-270"/>
            <a:ext cx="12191237" cy="1535769"/>
          </a:xfrm>
        </p:spPr>
        <p:txBody>
          <a:bodyPr>
            <a:noAutofit/>
          </a:body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latin typeface="Times New Roman"/>
                <a:cs typeface="Times New Roman"/>
              </a:rPr>
              <a:t>OPNAVINST 1040.11F</a:t>
            </a:r>
            <a:endParaRPr lang="en-US" sz="2000">
              <a:solidFill>
                <a:schemeClr val="tx1"/>
              </a:solidFill>
              <a:latin typeface="Times New Roman"/>
              <a:cs typeface="Times New Roman"/>
            </a:endParaRPr>
          </a:p>
        </p:txBody>
      </p:sp>
    </p:spTree>
    <p:extLst>
      <p:ext uri="{BB962C8B-B14F-4D97-AF65-F5344CB8AC3E}">
        <p14:creationId xmlns:p14="http://schemas.microsoft.com/office/powerpoint/2010/main" val="1127667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C6E78F-8717-4978-B018-111AE9D9DC83}"/>
              </a:ext>
            </a:extLst>
          </p:cNvPr>
          <p:cNvSpPr>
            <a:spLocks noGrp="1"/>
          </p:cNvSpPr>
          <p:nvPr>
            <p:ph idx="1"/>
          </p:nvPr>
        </p:nvSpPr>
        <p:spPr>
          <a:xfrm>
            <a:off x="1450697" y="1533568"/>
            <a:ext cx="9295751" cy="4748330"/>
          </a:xfrm>
        </p:spPr>
        <p:txBody>
          <a:bodyPr vert="horz" lIns="91440" tIns="45720" rIns="91440" bIns="45720" rtlCol="0" anchor="t">
            <a:normAutofit/>
          </a:bodyPr>
          <a:lstStyle/>
          <a:p>
            <a:pPr>
              <a:lnSpc>
                <a:spcPct val="110000"/>
              </a:lnSpc>
              <a:spcAft>
                <a:spcPts val="1000"/>
              </a:spcAft>
            </a:pPr>
            <a:r>
              <a:rPr lang="en-US" sz="2000">
                <a:solidFill>
                  <a:srgbClr val="000000"/>
                </a:solidFill>
                <a:latin typeface="Times New Roman"/>
                <a:ea typeface="+mn-lt"/>
                <a:cs typeface="+mn-lt"/>
              </a:rPr>
              <a:t>Provides commands and career counselors the necessary tools to develop, implement, and direct an effective career development program</a:t>
            </a:r>
            <a:endParaRPr lang="en-US" sz="2000">
              <a:latin typeface="Times New Roman"/>
              <a:ea typeface="Tahoma"/>
              <a:cs typeface="Tahoma"/>
            </a:endParaRPr>
          </a:p>
          <a:p>
            <a:pPr>
              <a:lnSpc>
                <a:spcPct val="110000"/>
              </a:lnSpc>
              <a:spcAft>
                <a:spcPts val="1000"/>
              </a:spcAft>
            </a:pPr>
            <a:r>
              <a:rPr lang="en-US" sz="2000">
                <a:solidFill>
                  <a:srgbClr val="000000"/>
                </a:solidFill>
                <a:latin typeface="Times New Roman"/>
                <a:cs typeface="Times New Roman"/>
              </a:rPr>
              <a:t>Serves as the "how-to" guide in the implementation and management of the Career Development Program</a:t>
            </a:r>
            <a:endParaRPr lang="en-US" sz="2000">
              <a:latin typeface="Times New Roman"/>
              <a:ea typeface="Tahoma"/>
              <a:cs typeface="Times New Roman"/>
            </a:endParaRPr>
          </a:p>
          <a:p>
            <a:pPr>
              <a:lnSpc>
                <a:spcPct val="110000"/>
              </a:lnSpc>
              <a:spcAft>
                <a:spcPts val="1000"/>
              </a:spcAft>
            </a:pPr>
            <a:r>
              <a:rPr lang="en-US" sz="2000">
                <a:solidFill>
                  <a:srgbClr val="000000"/>
                </a:solidFill>
                <a:latin typeface="Times New Roman"/>
                <a:cs typeface="Times New Roman"/>
              </a:rPr>
              <a:t>Lists web-based applications required in execution of the CDP and how to gain access</a:t>
            </a:r>
            <a:endParaRPr lang="en-US" sz="2000">
              <a:latin typeface="Times New Roman"/>
              <a:ea typeface="Tahoma"/>
              <a:cs typeface="Times New Roman"/>
            </a:endParaRPr>
          </a:p>
          <a:p>
            <a:pPr>
              <a:lnSpc>
                <a:spcPct val="110000"/>
              </a:lnSpc>
              <a:spcAft>
                <a:spcPts val="1000"/>
              </a:spcAft>
            </a:pPr>
            <a:r>
              <a:rPr lang="en-US" sz="2000">
                <a:solidFill>
                  <a:srgbClr val="000000"/>
                </a:solidFill>
                <a:latin typeface="Times New Roman"/>
                <a:cs typeface="Times New Roman"/>
              </a:rPr>
              <a:t>Contains screen shot tutorials on each web-based application for functionality and familiarization</a:t>
            </a:r>
            <a:endParaRPr lang="en-US" sz="2000">
              <a:latin typeface="Times New Roman"/>
              <a:ea typeface="Tahoma"/>
              <a:cs typeface="Times New Roman"/>
            </a:endParaRPr>
          </a:p>
          <a:p>
            <a:pPr>
              <a:lnSpc>
                <a:spcPct val="110000"/>
              </a:lnSpc>
              <a:spcAft>
                <a:spcPts val="1000"/>
              </a:spcAft>
            </a:pPr>
            <a:endParaRPr lang="en-US" sz="2400">
              <a:latin typeface="+mj-lt"/>
              <a:ea typeface="Tahoma"/>
              <a:cs typeface="Tahoma"/>
            </a:endParaRPr>
          </a:p>
        </p:txBody>
      </p:sp>
      <p:sp>
        <p:nvSpPr>
          <p:cNvPr id="7" name="Title 1">
            <a:extLst>
              <a:ext uri="{FF2B5EF4-FFF2-40B4-BE49-F238E27FC236}">
                <a16:creationId xmlns:a16="http://schemas.microsoft.com/office/drawing/2014/main" id="{E132DDB6-73A8-C4E3-A1B9-151527D67C45}"/>
              </a:ext>
            </a:extLst>
          </p:cNvPr>
          <p:cNvSpPr>
            <a:spLocks noGrp="1"/>
          </p:cNvSpPr>
          <p:nvPr>
            <p:ph type="title"/>
          </p:nvPr>
        </p:nvSpPr>
        <p:spPr>
          <a:xfrm>
            <a:off x="781" y="-270"/>
            <a:ext cx="12191237" cy="1535769"/>
          </a:xfrm>
        </p:spPr>
        <p:txBody>
          <a:bodyPr>
            <a:noAutofit/>
          </a:bodyPr>
          <a:lstStyle/>
          <a:p>
            <a:pPr algn="ctr"/>
            <a:r>
              <a:rPr lang="en-US" sz="3200" b="1">
                <a:solidFill>
                  <a:srgbClr val="000000"/>
                </a:solidFill>
                <a:latin typeface="Times New Roman"/>
                <a:cs typeface="Times New Roman"/>
              </a:rPr>
              <a:t>Career Development Program </a:t>
            </a:r>
            <a:br>
              <a:rPr lang="en-US" sz="2800">
                <a:solidFill>
                  <a:srgbClr val="000000"/>
                </a:solidFill>
                <a:latin typeface="Calibri"/>
              </a:rPr>
            </a:br>
            <a:r>
              <a:rPr lang="en-US" sz="2000">
                <a:solidFill>
                  <a:srgbClr val="000000"/>
                </a:solidFill>
                <a:latin typeface="Times New Roman"/>
                <a:cs typeface="Times New Roman"/>
              </a:rPr>
              <a:t>NAVPERS 15878N </a:t>
            </a:r>
            <a:endParaRPr lang="en-US">
              <a:solidFill>
                <a:schemeClr val="tx1"/>
              </a:solidFill>
              <a:latin typeface="Aptos Display" panose="02110004020202020204"/>
              <a:cs typeface="Times New Roman"/>
            </a:endParaRPr>
          </a:p>
        </p:txBody>
      </p:sp>
    </p:spTree>
    <p:extLst>
      <p:ext uri="{BB962C8B-B14F-4D97-AF65-F5344CB8AC3E}">
        <p14:creationId xmlns:p14="http://schemas.microsoft.com/office/powerpoint/2010/main" val="4159912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68856B-C38F-4389-AF95-E965C569E53B}">
  <ds:schemaRefs>
    <ds:schemaRef ds:uri="http://schemas.microsoft.com/sharepoint/v3/contenttype/forms"/>
  </ds:schemaRefs>
</ds:datastoreItem>
</file>

<file path=customXml/itemProps2.xml><?xml version="1.0" encoding="utf-8"?>
<ds:datastoreItem xmlns:ds="http://schemas.openxmlformats.org/officeDocument/2006/customXml" ds:itemID="{12E7F13A-FB8E-4A48-A4D2-31B2600D7FF3}">
  <ds:schemaRefs>
    <ds:schemaRef ds:uri="0caf38a1-3a1c-4f86-b30f-ec0eec563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78BE723-6E82-4D67-AADE-4F2B041335F2}">
  <ds:schemaRefs>
    <ds:schemaRef ds:uri="0caf38a1-3a1c-4f86-b30f-ec0eec563c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TotalTime>
  <Words>1836</Words>
  <Application>Microsoft Office PowerPoint</Application>
  <PresentationFormat>Widescreen</PresentationFormat>
  <Paragraphs>202</Paragraphs>
  <Slides>19</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Aptos</vt:lpstr>
      <vt:lpstr>Aptos Display</vt:lpstr>
      <vt:lpstr>Arial</vt:lpstr>
      <vt:lpstr>Calibri</vt:lpstr>
      <vt:lpstr>Calibri,Sans-Serif</vt:lpstr>
      <vt:lpstr>Segoe UI Symbol</vt:lpstr>
      <vt:lpstr>Tahoma</vt:lpstr>
      <vt:lpstr>Times New Roman</vt:lpstr>
      <vt:lpstr>Wingdings</vt:lpstr>
      <vt:lpstr>Office Theme</vt:lpstr>
      <vt:lpstr>PowerPoint Presentation</vt:lpstr>
      <vt:lpstr>Mission Statement</vt:lpstr>
      <vt:lpstr>Introduction</vt:lpstr>
      <vt:lpstr>PowerPoint Presentation</vt:lpstr>
      <vt:lpstr>Enabling Objectives</vt:lpstr>
      <vt:lpstr>References</vt:lpstr>
      <vt:lpstr>Career Development Program  (CDP) </vt:lpstr>
      <vt:lpstr>Career Development Program  OPNAVINST 1040.11F</vt:lpstr>
      <vt:lpstr>Career Development Program  NAVPERS 15878N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Knowledge Check</vt:lpstr>
      <vt:lpstr>Summary and Review</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CAREER DEVELOPMENT PROGRAM</dc:title>
  <dc:creator>BUPERS</dc:creator>
  <cp:lastModifiedBy>Gallagher, Vicky A CTR USN COMNAVPERSCOM MIL TN (USA)</cp:lastModifiedBy>
  <cp:revision>6</cp:revision>
  <dcterms:created xsi:type="dcterms:W3CDTF">2025-05-31T23:09:08Z</dcterms:created>
  <dcterms:modified xsi:type="dcterms:W3CDTF">2025-12-08T16:49:37Z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